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1"/>
  </p:notesMasterIdLst>
  <p:sldIdLst>
    <p:sldId id="256" r:id="rId2"/>
    <p:sldId id="258"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6" r:id="rId19"/>
    <p:sldId id="277" r:id="rId20"/>
    <p:sldId id="278" r:id="rId21"/>
    <p:sldId id="279" r:id="rId22"/>
    <p:sldId id="280" r:id="rId23"/>
    <p:sldId id="281" r:id="rId24"/>
    <p:sldId id="282" r:id="rId25"/>
    <p:sldId id="283" r:id="rId26"/>
    <p:sldId id="317" r:id="rId27"/>
    <p:sldId id="319" r:id="rId28"/>
    <p:sldId id="320" r:id="rId29"/>
    <p:sldId id="284" r:id="rId30"/>
    <p:sldId id="285" r:id="rId31"/>
    <p:sldId id="287"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2" r:id="rId45"/>
    <p:sldId id="303" r:id="rId46"/>
    <p:sldId id="305" r:id="rId47"/>
    <p:sldId id="306" r:id="rId48"/>
    <p:sldId id="307" r:id="rId49"/>
    <p:sldId id="308" r:id="rId50"/>
    <p:sldId id="309" r:id="rId51"/>
    <p:sldId id="310" r:id="rId52"/>
    <p:sldId id="311" r:id="rId53"/>
    <p:sldId id="312" r:id="rId54"/>
    <p:sldId id="314" r:id="rId55"/>
    <p:sldId id="315" r:id="rId56"/>
    <p:sldId id="328" r:id="rId57"/>
    <p:sldId id="329" r:id="rId58"/>
    <p:sldId id="330" r:id="rId59"/>
    <p:sldId id="331" r:id="rId60"/>
    <p:sldId id="332" r:id="rId61"/>
    <p:sldId id="321" r:id="rId62"/>
    <p:sldId id="322" r:id="rId63"/>
    <p:sldId id="323" r:id="rId64"/>
    <p:sldId id="324" r:id="rId65"/>
    <p:sldId id="325" r:id="rId66"/>
    <p:sldId id="326" r:id="rId67"/>
    <p:sldId id="327" r:id="rId68"/>
    <p:sldId id="334" r:id="rId69"/>
    <p:sldId id="333" r:id="rId70"/>
    <p:sldId id="335" r:id="rId71"/>
    <p:sldId id="336" r:id="rId72"/>
    <p:sldId id="340" r:id="rId73"/>
    <p:sldId id="341" r:id="rId74"/>
    <p:sldId id="339" r:id="rId75"/>
    <p:sldId id="342" r:id="rId76"/>
    <p:sldId id="343" r:id="rId77"/>
    <p:sldId id="344" r:id="rId78"/>
    <p:sldId id="345" r:id="rId79"/>
    <p:sldId id="337" r:id="rId8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64"/>
    <a:srgbClr val="004C7F"/>
    <a:srgbClr val="EF7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4"/>
    <p:restoredTop sz="61056"/>
  </p:normalViewPr>
  <p:slideViewPr>
    <p:cSldViewPr snapToGrid="0">
      <p:cViewPr varScale="1">
        <p:scale>
          <a:sx n="36" d="100"/>
          <a:sy n="36" d="100"/>
        </p:scale>
        <p:origin x="210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0650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This might be a graph of shoes you would buy, and if a shoe lands in the green area, you buy it. A linear model isn’t really going to work here.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Here we have a flowchart of decisions. For example, if we have an affordable, uncomfortable, but fashionable shoe, then we would buy it (POINT OUT PATH)</a:t>
            </a:r>
          </a:p>
          <a:p>
            <a:endParaRPr/>
          </a:p>
          <a:p>
            <a:r>
              <a:t>TAKE QS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Let’s just set some more concrete questions here. But this seems quite hard coded. How do we make a computer automatically do this?</a:t>
            </a:r>
          </a:p>
          <a:p>
            <a:endParaRPr/>
          </a:p>
          <a:p>
            <a:r>
              <a:t>Practice more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xfrm>
            <a:off x="381000" y="685800"/>
            <a:ext cx="6096000" cy="3429000"/>
          </a:xfrm>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Here, we have some sample data, of possible shoes and purchased status. Let’s just look at the purchased status for now.</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t>Each question has two possible answers, (yes and no) so you can think of a question as splitting a group of samples (shoes) into two groups. Let’s look at some possible splittings.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xfrm>
            <a:off x="381000" y="685800"/>
            <a:ext cx="6096000" cy="3429000"/>
          </a:xfrm>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r>
              <a:t>Here, we have two splits. But which one is better?</a:t>
            </a:r>
          </a:p>
          <a:p>
            <a:r>
              <a:t>PAUSE</a:t>
            </a:r>
          </a:p>
          <a:p>
            <a:r>
              <a:t>The right one is better, but why? (MAY VARY BASED ON ANSWERS) It’s because we have a group that is </a:t>
            </a:r>
            <a:r>
              <a:rPr i="1"/>
              <a:t>all</a:t>
            </a:r>
            <a:r>
              <a:t> no. And we can tell a computer that. Using Gini Impurity.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xfrm>
            <a:off x="381000" y="685800"/>
            <a:ext cx="6096000" cy="3429000"/>
          </a:xfrm>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t>When a group becomes more homogenous (the same throughout) its gini impurity decreases. And the best splitting results in the lowest gini impurity.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xfrm>
            <a:off x="381000" y="685800"/>
            <a:ext cx="6096000" cy="3429000"/>
          </a:xfrm>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r>
              <a:t>Perfect groups (all of one answer) will have 0 Gini Impurity, meaning that you can predict the answer 100% of the time.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xfrm>
            <a:off x="381000" y="685800"/>
            <a:ext cx="6096000" cy="3429000"/>
          </a:xfrm>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xfrm>
            <a:off x="381000" y="685800"/>
            <a:ext cx="6096000" cy="3429000"/>
          </a:xfrm>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p>
            <a:r>
              <a:t>Let’s look back at some possible splittings.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Let’s quickly review what classification is, using the wine dataset. Each output category is a class (which is why it’s called classification)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xfrm>
            <a:off x="381000" y="685800"/>
            <a:ext cx="6096000" cy="3429000"/>
          </a:xfrm>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r>
              <a:t>We aren’t doing great with these splits (remember that splits are based on the features which may not cooperate)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xfrm>
            <a:off x="381000" y="685800"/>
            <a:ext cx="6096000" cy="3429000"/>
          </a:xfrm>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r>
              <a:t>So we just split again!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xfrm>
            <a:off x="381000" y="685800"/>
            <a:ext cx="6096000" cy="3429000"/>
          </a:xfrm>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r>
              <a:rPr dirty="0"/>
              <a:t>So our program looks like this. We can also tell the program to limit the maximum number of splits. That’s what decision trees do. </a:t>
            </a:r>
          </a:p>
          <a:p>
            <a:endParaRPr dirty="0"/>
          </a:p>
          <a:p>
            <a:r>
              <a:rPr dirty="0"/>
              <a:t>TAKE QS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xfrm>
            <a:off x="381000" y="685800"/>
            <a:ext cx="6096000" cy="3429000"/>
          </a:xfrm>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11274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xfrm>
            <a:off x="381000" y="685800"/>
            <a:ext cx="6096000" cy="3429000"/>
          </a:xfrm>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419268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xfrm>
            <a:off x="381000" y="685800"/>
            <a:ext cx="6096000" cy="3429000"/>
          </a:xfrm>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736819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xfrm>
            <a:off x="381000" y="685800"/>
            <a:ext cx="6096000" cy="3429000"/>
          </a:xfrm>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p>
            <a:r>
              <a:t>So let’s take a closer look at what splits are. Here, our “bought” shoes are green and our “rejected” shoes are red. So here are some splits that we might do.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noRot="1" noChangeAspect="1"/>
          </p:cNvSpPr>
          <p:nvPr>
            <p:ph type="sldImg"/>
          </p:nvPr>
        </p:nvSpPr>
        <p:spPr>
          <a:xfrm>
            <a:off x="381000" y="685800"/>
            <a:ext cx="6096000" cy="3429000"/>
          </a:xfrm>
          <a:prstGeom prst="rect">
            <a:avLst/>
          </a:prstGeom>
        </p:spPr>
        <p:txBody>
          <a:bodyPr/>
          <a:lstStyle/>
          <a:p>
            <a:endParaRPr/>
          </a:p>
        </p:txBody>
      </p:sp>
      <p:sp>
        <p:nvSpPr>
          <p:cNvPr id="866" name="Shape 866"/>
          <p:cNvSpPr>
            <a:spLocks noGrp="1"/>
          </p:cNvSpPr>
          <p:nvPr>
            <p:ph type="body" sz="quarter" idx="1"/>
          </p:nvPr>
        </p:nvSpPr>
        <p:spPr>
          <a:prstGeom prst="rect">
            <a:avLst/>
          </a:prstGeom>
        </p:spPr>
        <p:txBody>
          <a:bodyPr/>
          <a:lstStyle/>
          <a:p>
            <a:r>
              <a:t>But this doesn’t look great. What if we have a shoe here that we’re trying to predict?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a:spLocks noGrp="1" noRot="1" noChangeAspect="1"/>
          </p:cNvSpPr>
          <p:nvPr>
            <p:ph type="sldImg"/>
          </p:nvPr>
        </p:nvSpPr>
        <p:spPr>
          <a:xfrm>
            <a:off x="381000" y="685800"/>
            <a:ext cx="6096000" cy="3429000"/>
          </a:xfrm>
          <a:prstGeom prst="rect">
            <a:avLst/>
          </a:prstGeom>
        </p:spPr>
        <p:txBody>
          <a:bodyPr/>
          <a:lstStyle/>
          <a:p>
            <a:endParaRPr/>
          </a:p>
        </p:txBody>
      </p:sp>
      <p:sp>
        <p:nvSpPr>
          <p:cNvPr id="925" name="Shape 925"/>
          <p:cNvSpPr>
            <a:spLocks noGrp="1"/>
          </p:cNvSpPr>
          <p:nvPr>
            <p:ph type="body" sz="quarter" idx="1"/>
          </p:nvPr>
        </p:nvSpPr>
        <p:spPr>
          <a:prstGeom prst="rect">
            <a:avLst/>
          </a:prstGeom>
        </p:spPr>
        <p:txBody>
          <a:bodyPr/>
          <a:lstStyle/>
          <a:p>
            <a:r>
              <a:t>Our model tells us it’s a reject, but it’s not that bad. So we use a slanted line.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Shape 979"/>
          <p:cNvSpPr>
            <a:spLocks noGrp="1" noRot="1" noChangeAspect="1"/>
          </p:cNvSpPr>
          <p:nvPr>
            <p:ph type="sldImg"/>
          </p:nvPr>
        </p:nvSpPr>
        <p:spPr>
          <a:xfrm>
            <a:off x="381000" y="685800"/>
            <a:ext cx="6096000" cy="3429000"/>
          </a:xfrm>
          <a:prstGeom prst="rect">
            <a:avLst/>
          </a:prstGeom>
        </p:spPr>
        <p:txBody>
          <a:bodyPr/>
          <a:lstStyle/>
          <a:p>
            <a:endParaRPr/>
          </a:p>
        </p:txBody>
      </p:sp>
      <p:sp>
        <p:nvSpPr>
          <p:cNvPr id="980" name="Shape 980"/>
          <p:cNvSpPr>
            <a:spLocks noGrp="1"/>
          </p:cNvSpPr>
          <p:nvPr>
            <p:ph type="body" sz="quarter" idx="1"/>
          </p:nvPr>
        </p:nvSpPr>
        <p:spPr>
          <a:prstGeom prst="rect">
            <a:avLst/>
          </a:prstGeom>
        </p:spPr>
        <p:txBody>
          <a:bodyPr/>
          <a:lstStyle/>
          <a:p>
            <a:r>
              <a:t>We want to make this slanted line as “splitting” as possible, meaning that we want it as far away from points as possible. So we want it to maximize the smallest distance.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We have some features. (in this case we have 11)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hape 1034"/>
          <p:cNvSpPr>
            <a:spLocks noGrp="1" noRot="1" noChangeAspect="1"/>
          </p:cNvSpPr>
          <p:nvPr>
            <p:ph type="sldImg"/>
          </p:nvPr>
        </p:nvSpPr>
        <p:spPr>
          <a:xfrm>
            <a:off x="381000" y="685800"/>
            <a:ext cx="6096000" cy="3429000"/>
          </a:xfrm>
          <a:prstGeom prst="rect">
            <a:avLst/>
          </a:prstGeom>
        </p:spPr>
        <p:txBody>
          <a:bodyPr/>
          <a:lstStyle/>
          <a:p>
            <a:endParaRPr/>
          </a:p>
        </p:txBody>
      </p:sp>
      <p:sp>
        <p:nvSpPr>
          <p:cNvPr id="1035" name="Shape 1035"/>
          <p:cNvSpPr>
            <a:spLocks noGrp="1"/>
          </p:cNvSpPr>
          <p:nvPr>
            <p:ph type="body" sz="quarter" idx="1"/>
          </p:nvPr>
        </p:nvSpPr>
        <p:spPr>
          <a:prstGeom prst="rect">
            <a:avLst/>
          </a:prstGeom>
        </p:spPr>
        <p:txBody>
          <a:bodyPr/>
          <a:lstStyle/>
          <a:p>
            <a:r>
              <a:t>Support vector machines help us maximize the smallest difference. This is our second type of model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Shape 1205"/>
          <p:cNvSpPr>
            <a:spLocks noGrp="1" noRot="1" noChangeAspect="1"/>
          </p:cNvSpPr>
          <p:nvPr>
            <p:ph type="sldImg"/>
          </p:nvPr>
        </p:nvSpPr>
        <p:spPr>
          <a:xfrm>
            <a:off x="381000" y="685800"/>
            <a:ext cx="6096000" cy="3429000"/>
          </a:xfrm>
          <a:prstGeom prst="rect">
            <a:avLst/>
          </a:prstGeom>
        </p:spPr>
        <p:txBody>
          <a:bodyPr/>
          <a:lstStyle/>
          <a:p>
            <a:endParaRPr/>
          </a:p>
        </p:txBody>
      </p:sp>
      <p:sp>
        <p:nvSpPr>
          <p:cNvPr id="1206" name="Shape 1206"/>
          <p:cNvSpPr>
            <a:spLocks noGrp="1"/>
          </p:cNvSpPr>
          <p:nvPr>
            <p:ph type="body" sz="quarter" idx="1"/>
          </p:nvPr>
        </p:nvSpPr>
        <p:spPr>
          <a:prstGeom prst="rect">
            <a:avLst/>
          </a:prstGeom>
        </p:spPr>
        <p:txBody>
          <a:bodyPr/>
          <a:lstStyle/>
          <a:p>
            <a:r>
              <a:t>Let’s look at the closest points.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 name="Shape 1425"/>
          <p:cNvSpPr>
            <a:spLocks noGrp="1" noRot="1" noChangeAspect="1"/>
          </p:cNvSpPr>
          <p:nvPr>
            <p:ph type="sldImg"/>
          </p:nvPr>
        </p:nvSpPr>
        <p:spPr>
          <a:xfrm>
            <a:off x="381000" y="685800"/>
            <a:ext cx="6096000" cy="3429000"/>
          </a:xfrm>
          <a:prstGeom prst="rect">
            <a:avLst/>
          </a:prstGeom>
        </p:spPr>
        <p:txBody>
          <a:bodyPr/>
          <a:lstStyle/>
          <a:p>
            <a:endParaRPr/>
          </a:p>
        </p:txBody>
      </p:sp>
      <p:sp>
        <p:nvSpPr>
          <p:cNvPr id="1426" name="Shape 1426"/>
          <p:cNvSpPr>
            <a:spLocks noGrp="1"/>
          </p:cNvSpPr>
          <p:nvPr>
            <p:ph type="body" sz="quarter" idx="1"/>
          </p:nvPr>
        </p:nvSpPr>
        <p:spPr>
          <a:prstGeom prst="rect">
            <a:avLst/>
          </a:prstGeom>
        </p:spPr>
        <p:txBody>
          <a:bodyPr/>
          <a:lstStyle/>
          <a:p>
            <a:r>
              <a:t>The split we want is to have the closest points as far away as possible. So can we do better than this?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Shape 1481"/>
          <p:cNvSpPr>
            <a:spLocks noGrp="1" noRot="1" noChangeAspect="1"/>
          </p:cNvSpPr>
          <p:nvPr>
            <p:ph type="sldImg"/>
          </p:nvPr>
        </p:nvSpPr>
        <p:spPr>
          <a:xfrm>
            <a:off x="381000" y="685800"/>
            <a:ext cx="6096000" cy="3429000"/>
          </a:xfrm>
          <a:prstGeom prst="rect">
            <a:avLst/>
          </a:prstGeom>
        </p:spPr>
        <p:txBody>
          <a:bodyPr/>
          <a:lstStyle/>
          <a:p>
            <a:endParaRPr/>
          </a:p>
        </p:txBody>
      </p:sp>
      <p:sp>
        <p:nvSpPr>
          <p:cNvPr id="1482" name="Shape 1482"/>
          <p:cNvSpPr>
            <a:spLocks noGrp="1"/>
          </p:cNvSpPr>
          <p:nvPr>
            <p:ph type="body" sz="quarter" idx="1"/>
          </p:nvPr>
        </p:nvSpPr>
        <p:spPr>
          <a:prstGeom prst="rect">
            <a:avLst/>
          </a:prstGeom>
        </p:spPr>
        <p:txBody>
          <a:bodyPr/>
          <a:lstStyle/>
          <a:p>
            <a:r>
              <a:t>if we took this and (CLICK) stretched it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 name="Shape 1597"/>
          <p:cNvSpPr>
            <a:spLocks noGrp="1" noRot="1" noChangeAspect="1"/>
          </p:cNvSpPr>
          <p:nvPr>
            <p:ph type="sldImg"/>
          </p:nvPr>
        </p:nvSpPr>
        <p:spPr>
          <a:xfrm>
            <a:off x="381000" y="685800"/>
            <a:ext cx="6096000" cy="3429000"/>
          </a:xfrm>
          <a:prstGeom prst="rect">
            <a:avLst/>
          </a:prstGeom>
        </p:spPr>
        <p:txBody>
          <a:bodyPr/>
          <a:lstStyle/>
          <a:p>
            <a:endParaRPr/>
          </a:p>
        </p:txBody>
      </p:sp>
      <p:sp>
        <p:nvSpPr>
          <p:cNvPr id="1598" name="Shape 1598"/>
          <p:cNvSpPr>
            <a:spLocks noGrp="1"/>
          </p:cNvSpPr>
          <p:nvPr>
            <p:ph type="body" sz="quarter" idx="1"/>
          </p:nvPr>
        </p:nvSpPr>
        <p:spPr>
          <a:prstGeom prst="rect">
            <a:avLst/>
          </a:prstGeom>
        </p:spPr>
        <p:txBody>
          <a:bodyPr/>
          <a:lstStyle/>
          <a:p>
            <a:r>
              <a:t>This curved line is even better, and SVMs (support vector machines) helps us do this.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 name="Shape 1658"/>
          <p:cNvSpPr>
            <a:spLocks noGrp="1" noRot="1" noChangeAspect="1"/>
          </p:cNvSpPr>
          <p:nvPr>
            <p:ph type="sldImg"/>
          </p:nvPr>
        </p:nvSpPr>
        <p:spPr>
          <a:xfrm>
            <a:off x="381000" y="685800"/>
            <a:ext cx="6096000" cy="3429000"/>
          </a:xfrm>
          <a:prstGeom prst="rect">
            <a:avLst/>
          </a:prstGeom>
        </p:spPr>
        <p:txBody>
          <a:bodyPr/>
          <a:lstStyle/>
          <a:p>
            <a:endParaRPr/>
          </a:p>
        </p:txBody>
      </p:sp>
      <p:sp>
        <p:nvSpPr>
          <p:cNvPr id="1659" name="Shape 1659"/>
          <p:cNvSpPr>
            <a:spLocks noGrp="1"/>
          </p:cNvSpPr>
          <p:nvPr>
            <p:ph type="body" sz="quarter" idx="1"/>
          </p:nvPr>
        </p:nvSpPr>
        <p:spPr>
          <a:prstGeom prst="rect">
            <a:avLst/>
          </a:prstGeom>
        </p:spPr>
        <p:txBody>
          <a:bodyPr/>
          <a:lstStyle/>
          <a:p>
            <a:r>
              <a:t>They do this using non-linear functions, like exponentials or polynomials.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 name="Shape 1675"/>
          <p:cNvSpPr>
            <a:spLocks noGrp="1" noRot="1" noChangeAspect="1"/>
          </p:cNvSpPr>
          <p:nvPr>
            <p:ph type="sldImg"/>
          </p:nvPr>
        </p:nvSpPr>
        <p:spPr>
          <a:xfrm>
            <a:off x="381000" y="685800"/>
            <a:ext cx="6096000" cy="3429000"/>
          </a:xfrm>
          <a:prstGeom prst="rect">
            <a:avLst/>
          </a:prstGeom>
        </p:spPr>
        <p:txBody>
          <a:bodyPr/>
          <a:lstStyle/>
          <a:p>
            <a:endParaRPr/>
          </a:p>
        </p:txBody>
      </p:sp>
      <p:sp>
        <p:nvSpPr>
          <p:cNvPr id="1676" name="Shape 1676"/>
          <p:cNvSpPr>
            <a:spLocks noGrp="1"/>
          </p:cNvSpPr>
          <p:nvPr>
            <p:ph type="body" sz="quarter" idx="1"/>
          </p:nvPr>
        </p:nvSpPr>
        <p:spPr>
          <a:prstGeom prst="rect">
            <a:avLst/>
          </a:prstGeom>
        </p:spPr>
        <p:txBody>
          <a:bodyPr/>
          <a:lstStyle/>
          <a:p>
            <a:r>
              <a:t>Let’s say you have an email and you’re trying to detect if it’s spam or not.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Shape 1696"/>
          <p:cNvSpPr>
            <a:spLocks noGrp="1" noRot="1" noChangeAspect="1"/>
          </p:cNvSpPr>
          <p:nvPr>
            <p:ph type="sldImg"/>
          </p:nvPr>
        </p:nvSpPr>
        <p:spPr>
          <a:xfrm>
            <a:off x="381000" y="685800"/>
            <a:ext cx="6096000" cy="3429000"/>
          </a:xfrm>
          <a:prstGeom prst="rect">
            <a:avLst/>
          </a:prstGeom>
        </p:spPr>
        <p:txBody>
          <a:bodyPr/>
          <a:lstStyle/>
          <a:p>
            <a:endParaRPr/>
          </a:p>
        </p:txBody>
      </p:sp>
      <p:sp>
        <p:nvSpPr>
          <p:cNvPr id="1697" name="Shape 1697"/>
          <p:cNvSpPr>
            <a:spLocks noGrp="1"/>
          </p:cNvSpPr>
          <p:nvPr>
            <p:ph type="body" sz="quarter" idx="1"/>
          </p:nvPr>
        </p:nvSpPr>
        <p:spPr>
          <a:prstGeom prst="rect">
            <a:avLst/>
          </a:prstGeom>
        </p:spPr>
        <p:txBody>
          <a:bodyPr/>
          <a:lstStyle/>
          <a:p>
            <a:r>
              <a:t>These things are usually associated with spam (if your relative is dying of cancer they will probably call you not email)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 name="Shape 1718"/>
          <p:cNvSpPr>
            <a:spLocks noGrp="1" noRot="1" noChangeAspect="1"/>
          </p:cNvSpPr>
          <p:nvPr>
            <p:ph type="sldImg"/>
          </p:nvPr>
        </p:nvSpPr>
        <p:spPr>
          <a:xfrm>
            <a:off x="381000" y="685800"/>
            <a:ext cx="6096000" cy="3429000"/>
          </a:xfrm>
          <a:prstGeom prst="rect">
            <a:avLst/>
          </a:prstGeom>
        </p:spPr>
        <p:txBody>
          <a:bodyPr/>
          <a:lstStyle/>
          <a:p>
            <a:endParaRPr/>
          </a:p>
        </p:txBody>
      </p:sp>
      <p:sp>
        <p:nvSpPr>
          <p:cNvPr id="1719" name="Shape 1719"/>
          <p:cNvSpPr>
            <a:spLocks noGrp="1"/>
          </p:cNvSpPr>
          <p:nvPr>
            <p:ph type="body" sz="quarter" idx="1"/>
          </p:nvPr>
        </p:nvSpPr>
        <p:spPr>
          <a:prstGeom prst="rect">
            <a:avLst/>
          </a:prstGeom>
        </p:spPr>
        <p:txBody>
          <a:bodyPr/>
          <a:lstStyle/>
          <a:p>
            <a:r>
              <a:t>And so if we have these things, then we have spam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Shape 1731"/>
          <p:cNvSpPr>
            <a:spLocks noGrp="1" noRot="1" noChangeAspect="1"/>
          </p:cNvSpPr>
          <p:nvPr>
            <p:ph type="sldImg"/>
          </p:nvPr>
        </p:nvSpPr>
        <p:spPr>
          <a:xfrm>
            <a:off x="381000" y="685800"/>
            <a:ext cx="6096000" cy="3429000"/>
          </a:xfrm>
          <a:prstGeom prst="rect">
            <a:avLst/>
          </a:prstGeom>
        </p:spPr>
        <p:txBody>
          <a:bodyPr/>
          <a:lstStyle/>
          <a:p>
            <a:endParaRPr/>
          </a:p>
        </p:txBody>
      </p:sp>
      <p:sp>
        <p:nvSpPr>
          <p:cNvPr id="1732" name="Shape 1732"/>
          <p:cNvSpPr>
            <a:spLocks noGrp="1"/>
          </p:cNvSpPr>
          <p:nvPr>
            <p:ph type="body" sz="quarter" idx="1"/>
          </p:nvPr>
        </p:nvSpPr>
        <p:spPr>
          <a:prstGeom prst="rect">
            <a:avLst/>
          </a:prstGeom>
        </p:spPr>
        <p:txBody>
          <a:bodyPr/>
          <a:lstStyle/>
          <a:p>
            <a:r>
              <a:t>And we can use this special notation here. A happening, if you are given, as a premise, 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But that’s a lot of features! And as you have more and more features with complex data, linear models (such as linear or logistic regression) might not be the best.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 name="Shape 1768"/>
          <p:cNvSpPr>
            <a:spLocks noGrp="1" noRot="1" noChangeAspect="1"/>
          </p:cNvSpPr>
          <p:nvPr>
            <p:ph type="sldImg"/>
          </p:nvPr>
        </p:nvSpPr>
        <p:spPr>
          <a:xfrm>
            <a:off x="381000" y="685800"/>
            <a:ext cx="6096000" cy="3429000"/>
          </a:xfrm>
          <a:prstGeom prst="rect">
            <a:avLst/>
          </a:prstGeom>
        </p:spPr>
        <p:txBody>
          <a:bodyPr/>
          <a:lstStyle/>
          <a:p>
            <a:endParaRPr/>
          </a:p>
        </p:txBody>
      </p:sp>
      <p:sp>
        <p:nvSpPr>
          <p:cNvPr id="1769" name="Shape 1769"/>
          <p:cNvSpPr>
            <a:spLocks noGrp="1"/>
          </p:cNvSpPr>
          <p:nvPr>
            <p:ph type="body" sz="quarter" idx="1"/>
          </p:nvPr>
        </p:nvSpPr>
        <p:spPr>
          <a:prstGeom prst="rect">
            <a:avLst/>
          </a:prstGeom>
        </p:spPr>
        <p:txBody>
          <a:bodyPr/>
          <a:lstStyle/>
          <a:p>
            <a:r>
              <a:t>And so we can use the probability of spam given nigerian prince to tell us if “nigerian prince” tells us this is spam. If it is a high probability, then it will likely be spam. If it is a low probability, it will likely not be spam.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t>Everything on the right side is directly observable in the dataset. </a:t>
            </a:r>
          </a:p>
          <a:p>
            <a:r>
              <a:t>We multiply the percent of the dataset that is spam by the percent of spam that has the nigerian prince, and divide it by percent of the dataset that includes nigerian prince.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 name="Shape 1828"/>
          <p:cNvSpPr>
            <a:spLocks noGrp="1" noRot="1" noChangeAspect="1"/>
          </p:cNvSpPr>
          <p:nvPr>
            <p:ph type="sldImg"/>
          </p:nvPr>
        </p:nvSpPr>
        <p:spPr>
          <a:xfrm>
            <a:off x="381000" y="685800"/>
            <a:ext cx="6096000" cy="3429000"/>
          </a:xfrm>
          <a:prstGeom prst="rect">
            <a:avLst/>
          </a:prstGeom>
        </p:spPr>
        <p:txBody>
          <a:bodyPr/>
          <a:lstStyle/>
          <a:p>
            <a:endParaRPr/>
          </a:p>
        </p:txBody>
      </p:sp>
      <p:sp>
        <p:nvSpPr>
          <p:cNvPr id="1829" name="Shape 1829"/>
          <p:cNvSpPr>
            <a:spLocks noGrp="1"/>
          </p:cNvSpPr>
          <p:nvPr>
            <p:ph type="body" sz="quarter" idx="1"/>
          </p:nvPr>
        </p:nvSpPr>
        <p:spPr>
          <a:prstGeom prst="rect">
            <a:avLst/>
          </a:prstGeom>
        </p:spPr>
        <p:txBody>
          <a:bodyPr/>
          <a:lstStyle/>
          <a:p>
            <a:r>
              <a:t>And if we want more conditions involved, we just multiply. This is the Naïve Bayes classifier. It’s naïve because the multiplication assumes that the probabilities are independent (like to coin tosses) but they might be.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t>Everything on the right side is directly observable in the dataset. </a:t>
            </a:r>
          </a:p>
          <a:p>
            <a:r>
              <a:t>We multiply the percent of the dataset that is spam by the percent of spam that has the nigerian prince, and divide it by percent of the dataset that includes nigerian prince. </a:t>
            </a:r>
          </a:p>
        </p:txBody>
      </p:sp>
    </p:spTree>
    <p:extLst>
      <p:ext uri="{BB962C8B-B14F-4D97-AF65-F5344CB8AC3E}">
        <p14:creationId xmlns:p14="http://schemas.microsoft.com/office/powerpoint/2010/main" val="1256475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t>Everything on the right side is directly observable in the dataset. </a:t>
            </a:r>
          </a:p>
          <a:p>
            <a:r>
              <a:t>We multiply the percent of the dataset that is spam by the percent of spam that has the nigerian prince, and divide it by percent of the dataset that includes nigerian prince. </a:t>
            </a:r>
          </a:p>
        </p:txBody>
      </p:sp>
    </p:spTree>
    <p:extLst>
      <p:ext uri="{BB962C8B-B14F-4D97-AF65-F5344CB8AC3E}">
        <p14:creationId xmlns:p14="http://schemas.microsoft.com/office/powerpoint/2010/main" val="3276372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t>Everything on the right side is directly observable in the dataset. </a:t>
            </a:r>
          </a:p>
          <a:p>
            <a:r>
              <a:t>We multiply the percent of the dataset that is spam by the percent of spam that has the nigerian prince, and divide it by percent of the dataset that includes nigerian prince. </a:t>
            </a:r>
          </a:p>
        </p:txBody>
      </p:sp>
    </p:spTree>
    <p:extLst>
      <p:ext uri="{BB962C8B-B14F-4D97-AF65-F5344CB8AC3E}">
        <p14:creationId xmlns:p14="http://schemas.microsoft.com/office/powerpoint/2010/main" val="2322234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t>Everything on the right side is directly observable in the dataset. </a:t>
            </a:r>
          </a:p>
          <a:p>
            <a:r>
              <a:t>We multiply the percent of the dataset that is spam by the percent of spam that has the nigerian prince, and divide it by percent of the dataset that includes nigerian prince. </a:t>
            </a:r>
          </a:p>
        </p:txBody>
      </p:sp>
    </p:spTree>
    <p:extLst>
      <p:ext uri="{BB962C8B-B14F-4D97-AF65-F5344CB8AC3E}">
        <p14:creationId xmlns:p14="http://schemas.microsoft.com/office/powerpoint/2010/main" val="1033077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 name="Shape 1828"/>
          <p:cNvSpPr>
            <a:spLocks noGrp="1" noRot="1" noChangeAspect="1"/>
          </p:cNvSpPr>
          <p:nvPr>
            <p:ph type="sldImg"/>
          </p:nvPr>
        </p:nvSpPr>
        <p:spPr>
          <a:xfrm>
            <a:off x="381000" y="685800"/>
            <a:ext cx="6096000" cy="3429000"/>
          </a:xfrm>
          <a:prstGeom prst="rect">
            <a:avLst/>
          </a:prstGeom>
        </p:spPr>
        <p:txBody>
          <a:bodyPr/>
          <a:lstStyle/>
          <a:p>
            <a:endParaRPr/>
          </a:p>
        </p:txBody>
      </p:sp>
      <p:sp>
        <p:nvSpPr>
          <p:cNvPr id="1829" name="Shape 1829"/>
          <p:cNvSpPr>
            <a:spLocks noGrp="1"/>
          </p:cNvSpPr>
          <p:nvPr>
            <p:ph type="body" sz="quarter" idx="1"/>
          </p:nvPr>
        </p:nvSpPr>
        <p:spPr>
          <a:prstGeom prst="rect">
            <a:avLst/>
          </a:prstGeom>
        </p:spPr>
        <p:txBody>
          <a:bodyPr/>
          <a:lstStyle/>
          <a:p>
            <a:r>
              <a:t>And if we want more conditions involved, we just multiply. This is the Naïve Bayes classifier. It’s naïve because the multiplication assumes that the probabilities are independent (like to coin tosses) but they might be.</a:t>
            </a:r>
          </a:p>
        </p:txBody>
      </p:sp>
    </p:spTree>
    <p:extLst>
      <p:ext uri="{BB962C8B-B14F-4D97-AF65-F5344CB8AC3E}">
        <p14:creationId xmlns:p14="http://schemas.microsoft.com/office/powerpoint/2010/main" val="3109021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4" name="Shape 1834"/>
          <p:cNvSpPr>
            <a:spLocks noGrp="1" noRot="1" noChangeAspect="1"/>
          </p:cNvSpPr>
          <p:nvPr>
            <p:ph type="sldImg"/>
          </p:nvPr>
        </p:nvSpPr>
        <p:spPr>
          <a:xfrm>
            <a:off x="381000" y="685800"/>
            <a:ext cx="6096000" cy="3429000"/>
          </a:xfrm>
          <a:prstGeom prst="rect">
            <a:avLst/>
          </a:prstGeom>
        </p:spPr>
        <p:txBody>
          <a:bodyPr/>
          <a:lstStyle/>
          <a:p>
            <a:endParaRPr/>
          </a:p>
        </p:txBody>
      </p:sp>
      <p:sp>
        <p:nvSpPr>
          <p:cNvPr id="1835" name="Shape 1835"/>
          <p:cNvSpPr>
            <a:spLocks noGrp="1"/>
          </p:cNvSpPr>
          <p:nvPr>
            <p:ph type="body" sz="quarter" idx="1"/>
          </p:nvPr>
        </p:nvSpPr>
        <p:spPr>
          <a:prstGeom prst="rect">
            <a:avLst/>
          </a:prstGeom>
        </p:spPr>
        <p:txBody>
          <a:bodyPr/>
          <a:lstStyle/>
          <a:p>
            <a:r>
              <a:t>Let’s get to the lab</a:t>
            </a:r>
          </a:p>
        </p:txBody>
      </p:sp>
    </p:spTree>
    <p:extLst>
      <p:ext uri="{BB962C8B-B14F-4D97-AF65-F5344CB8AC3E}">
        <p14:creationId xmlns:p14="http://schemas.microsoft.com/office/powerpoint/2010/main" val="1356657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163376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Our first model is a decision tree.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rPr lang="en-US" b="0" i="0" dirty="0">
                <a:solidFill>
                  <a:srgbClr val="222832"/>
                </a:solidFill>
                <a:effectLst/>
                <a:highlight>
                  <a:srgbClr val="FFFFFF"/>
                </a:highlight>
                <a:latin typeface="-apple-system"/>
              </a:rPr>
              <a:t>Coefficients represent the relationship between the given feature 𝑋𝑖 and the target 𝑦, assuming that all the other features remain constant (conditional dependence). This is different from plotting 𝑋𝑖 versus 𝑦 and fitting a linear relationship: in that case all possible values of the other features are taken into account in the estimation (marginal dependence).</a:t>
            </a:r>
          </a:p>
          <a:p>
            <a:endParaRPr lang="en-US" b="0" i="0" dirty="0">
              <a:solidFill>
                <a:srgbClr val="222832"/>
              </a:solidFill>
              <a:effectLst/>
              <a:highlight>
                <a:srgbClr val="FFFFFF"/>
              </a:highlight>
              <a:latin typeface="-apple-system"/>
            </a:endParaRPr>
          </a:p>
          <a:p>
            <a:r>
              <a:rPr lang="en-US" b="0" i="0" dirty="0">
                <a:solidFill>
                  <a:srgbClr val="222832"/>
                </a:solidFill>
                <a:effectLst/>
                <a:highlight>
                  <a:srgbClr val="FFFFFF"/>
                </a:highlight>
                <a:latin typeface="-apple-system"/>
              </a:rPr>
              <a:t>If you look at the sign of the coefficient, are you surprised. </a:t>
            </a:r>
            <a:r>
              <a:rPr lang="en-US" b="1" i="0" dirty="0">
                <a:solidFill>
                  <a:srgbClr val="222832"/>
                </a:solidFill>
                <a:effectLst/>
                <a:highlight>
                  <a:srgbClr val="FFFFFF"/>
                </a:highlight>
                <a:latin typeface="-apple-system"/>
              </a:rPr>
              <a:t>Why is the coefficient associated to </a:t>
            </a:r>
            <a:r>
              <a:rPr lang="en-US" b="1" i="0" dirty="0" err="1">
                <a:solidFill>
                  <a:srgbClr val="222832"/>
                </a:solidFill>
                <a:effectLst/>
                <a:highlight>
                  <a:srgbClr val="FFFFFF"/>
                </a:highlight>
                <a:latin typeface="-apple-system"/>
              </a:rPr>
              <a:t>AveRooms</a:t>
            </a:r>
            <a:r>
              <a:rPr lang="en-US" b="1" i="0" dirty="0">
                <a:solidFill>
                  <a:srgbClr val="222832"/>
                </a:solidFill>
                <a:effectLst/>
                <a:highlight>
                  <a:srgbClr val="FFFFFF"/>
                </a:highlight>
                <a:latin typeface="-apple-system"/>
              </a:rPr>
              <a:t> negative?</a:t>
            </a:r>
            <a:r>
              <a:rPr lang="en-US" b="0" i="0" dirty="0">
                <a:solidFill>
                  <a:srgbClr val="222832"/>
                </a:solidFill>
                <a:effectLst/>
                <a:highlight>
                  <a:srgbClr val="FFFFFF"/>
                </a:highlight>
                <a:latin typeface="-apple-system"/>
              </a:rPr>
              <a:t> Does the price of houses decreases with the number of rooms?</a:t>
            </a:r>
          </a:p>
          <a:p>
            <a:endParaRPr lang="en-US" b="0" i="0" dirty="0">
              <a:solidFill>
                <a:srgbClr val="222832"/>
              </a:solidFill>
              <a:effectLst/>
              <a:highlight>
                <a:srgbClr val="FFFFFF"/>
              </a:highlight>
              <a:latin typeface="-apple-system"/>
            </a:endParaRPr>
          </a:p>
          <a:p>
            <a:endParaRPr dirty="0"/>
          </a:p>
        </p:txBody>
      </p:sp>
    </p:spTree>
    <p:extLst>
      <p:ext uri="{BB962C8B-B14F-4D97-AF65-F5344CB8AC3E}">
        <p14:creationId xmlns:p14="http://schemas.microsoft.com/office/powerpoint/2010/main" val="2275670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rPr lang="en-US" b="0" i="0" dirty="0">
                <a:solidFill>
                  <a:srgbClr val="222832"/>
                </a:solidFill>
                <a:effectLst/>
                <a:highlight>
                  <a:srgbClr val="FFFFFF"/>
                </a:highlight>
                <a:latin typeface="-apple-system"/>
              </a:rPr>
              <a:t>Coefficients represent the relationship between the given feature 𝑋𝑖 and the target 𝑦, assuming that all the other features remain constant (conditional dependence). This is different from plotting 𝑋𝑖 versus 𝑦 and fitting a linear relationship: in that case all possible values of the other features are taken into account in the estimation (marginal dependence).</a:t>
            </a:r>
            <a:endParaRPr dirty="0"/>
          </a:p>
        </p:txBody>
      </p:sp>
    </p:spTree>
    <p:extLst>
      <p:ext uri="{BB962C8B-B14F-4D97-AF65-F5344CB8AC3E}">
        <p14:creationId xmlns:p14="http://schemas.microsoft.com/office/powerpoint/2010/main" val="1368229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rPr lang="en-US" b="0" i="0" dirty="0">
                <a:solidFill>
                  <a:srgbClr val="222832"/>
                </a:solidFill>
                <a:effectLst/>
                <a:highlight>
                  <a:srgbClr val="FFFFFF"/>
                </a:highlight>
                <a:latin typeface="-apple-system"/>
              </a:rPr>
              <a:t>Coefficients represent the relationship between the given feature 𝑋𝑖 and the target 𝑦, assuming that all the other features remain constant (conditional dependence). This is different from plotting 𝑋𝑖 versus 𝑦 and fitting a linear relationship: in that case all possible values of the other features are taken into account in the estimation (marginal dependence).</a:t>
            </a:r>
            <a:endParaRPr dirty="0"/>
          </a:p>
        </p:txBody>
      </p:sp>
    </p:spTree>
    <p:extLst>
      <p:ext uri="{BB962C8B-B14F-4D97-AF65-F5344CB8AC3E}">
        <p14:creationId xmlns:p14="http://schemas.microsoft.com/office/powerpoint/2010/main" val="1920289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rPr lang="en-US" b="0" i="0" dirty="0">
                <a:solidFill>
                  <a:srgbClr val="222832"/>
                </a:solidFill>
                <a:effectLst/>
                <a:highlight>
                  <a:srgbClr val="FFFFFF"/>
                </a:highlight>
                <a:latin typeface="-apple-system"/>
              </a:rPr>
              <a:t>Multiple choice questions. Can choose as many as correct. I think all of them are right.</a:t>
            </a:r>
            <a:endParaRPr dirty="0"/>
          </a:p>
        </p:txBody>
      </p:sp>
    </p:spTree>
    <p:extLst>
      <p:ext uri="{BB962C8B-B14F-4D97-AF65-F5344CB8AC3E}">
        <p14:creationId xmlns:p14="http://schemas.microsoft.com/office/powerpoint/2010/main" val="39179757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rPr lang="en-US" b="0" i="0" dirty="0">
                <a:solidFill>
                  <a:srgbClr val="222832"/>
                </a:solidFill>
                <a:effectLst/>
                <a:highlight>
                  <a:srgbClr val="FFFFFF"/>
                </a:highlight>
                <a:latin typeface="-apple-system"/>
              </a:rPr>
              <a:t>Multiple choice questions. Can choose as many as correct. The first two are correct. </a:t>
            </a:r>
            <a:endParaRPr dirty="0"/>
          </a:p>
        </p:txBody>
      </p:sp>
    </p:spTree>
    <p:extLst>
      <p:ext uri="{BB962C8B-B14F-4D97-AF65-F5344CB8AC3E}">
        <p14:creationId xmlns:p14="http://schemas.microsoft.com/office/powerpoint/2010/main" val="4007957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rPr lang="en-US" b="0" i="0" dirty="0">
                <a:solidFill>
                  <a:srgbClr val="222832"/>
                </a:solidFill>
                <a:effectLst/>
                <a:highlight>
                  <a:srgbClr val="FFFFFF"/>
                </a:highlight>
                <a:latin typeface="-apple-system"/>
              </a:rPr>
              <a:t>Multiple choice questions. Can choose as many as correct. The answer is d</a:t>
            </a:r>
            <a:endParaRPr dirty="0"/>
          </a:p>
        </p:txBody>
      </p:sp>
    </p:spTree>
    <p:extLst>
      <p:ext uri="{BB962C8B-B14F-4D97-AF65-F5344CB8AC3E}">
        <p14:creationId xmlns:p14="http://schemas.microsoft.com/office/powerpoint/2010/main" val="34795299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rPr lang="en-US" b="0" i="0" dirty="0">
                <a:solidFill>
                  <a:srgbClr val="222832"/>
                </a:solidFill>
                <a:effectLst/>
                <a:highlight>
                  <a:srgbClr val="FFFFFF"/>
                </a:highlight>
                <a:latin typeface="-apple-system"/>
              </a:rPr>
              <a:t>Multiple choice questions. Can choose as many as correct. The answer is b. d) might generate a lot of out of range unrealistic samples. So it is not desirable. </a:t>
            </a:r>
            <a:endParaRPr dirty="0"/>
          </a:p>
        </p:txBody>
      </p:sp>
    </p:spTree>
    <p:extLst>
      <p:ext uri="{BB962C8B-B14F-4D97-AF65-F5344CB8AC3E}">
        <p14:creationId xmlns:p14="http://schemas.microsoft.com/office/powerpoint/2010/main" val="4098051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xfrm>
            <a:off x="381000" y="685800"/>
            <a:ext cx="6096000" cy="3429000"/>
          </a:xfrm>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r>
              <a:rPr lang="en-US" b="0" i="0" dirty="0">
                <a:solidFill>
                  <a:srgbClr val="222832"/>
                </a:solidFill>
                <a:effectLst/>
                <a:highlight>
                  <a:srgbClr val="FFFFFF"/>
                </a:highlight>
                <a:latin typeface="-apple-system"/>
              </a:rPr>
              <a:t>Multiple choice questions. Can choose as many as correct. The answer is b. d) might generate a lot of out of range unrealistic samples. So it is not desirable. </a:t>
            </a:r>
            <a:endParaRPr dirty="0"/>
          </a:p>
        </p:txBody>
      </p:sp>
    </p:spTree>
    <p:extLst>
      <p:ext uri="{BB962C8B-B14F-4D97-AF65-F5344CB8AC3E}">
        <p14:creationId xmlns:p14="http://schemas.microsoft.com/office/powerpoint/2010/main" val="36656849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4" name="Shape 1834"/>
          <p:cNvSpPr>
            <a:spLocks noGrp="1" noRot="1" noChangeAspect="1"/>
          </p:cNvSpPr>
          <p:nvPr>
            <p:ph type="sldImg"/>
          </p:nvPr>
        </p:nvSpPr>
        <p:spPr>
          <a:xfrm>
            <a:off x="381000" y="685800"/>
            <a:ext cx="6096000" cy="3429000"/>
          </a:xfrm>
          <a:prstGeom prst="rect">
            <a:avLst/>
          </a:prstGeom>
        </p:spPr>
        <p:txBody>
          <a:bodyPr/>
          <a:lstStyle/>
          <a:p>
            <a:endParaRPr/>
          </a:p>
        </p:txBody>
      </p:sp>
      <p:sp>
        <p:nvSpPr>
          <p:cNvPr id="1835" name="Shape 1835"/>
          <p:cNvSpPr>
            <a:spLocks noGrp="1"/>
          </p:cNvSpPr>
          <p:nvPr>
            <p:ph type="body" sz="quarter" idx="1"/>
          </p:nvPr>
        </p:nvSpPr>
        <p:spPr>
          <a:prstGeom prst="rect">
            <a:avLst/>
          </a:prstGeom>
        </p:spPr>
        <p:txBody>
          <a:bodyPr/>
          <a:lstStyle/>
          <a:p>
            <a:r>
              <a:t>Let’s get to the lab</a:t>
            </a:r>
          </a:p>
        </p:txBody>
      </p:sp>
    </p:spTree>
    <p:extLst>
      <p:ext uri="{BB962C8B-B14F-4D97-AF65-F5344CB8AC3E}">
        <p14:creationId xmlns:p14="http://schemas.microsoft.com/office/powerpoint/2010/main" val="3199622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To understand this model, let’s take a look at an example. Let’s say you want to buy a pair of shoes.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You want to know its price,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Comfort level,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And fashion level.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23739968" y="13161035"/>
            <a:ext cx="368504" cy="3746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81.pn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50.png"/><Relationship Id="rId7" Type="http://schemas.openxmlformats.org/officeDocument/2006/relationships/image" Target="../media/image45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00.png"/><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00.png"/><Relationship Id="rId5" Type="http://schemas.openxmlformats.org/officeDocument/2006/relationships/image" Target="../media/image55.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en/food-fruit-apple-fresh-apples-1681977/"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pixabay.com/en/food-fruit-apple-fresh-apples-1681977/"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pixabay.com/en/food-fruit-apple-fresh-apples-1681977/"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pixabay.com/en/food-fruit-apple-fresh-apples-1681977/"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IBridge"/>
          <p:cNvSpPr txBox="1">
            <a:spLocks noGrp="1"/>
          </p:cNvSpPr>
          <p:nvPr>
            <p:ph type="ctrTitle"/>
          </p:nvPr>
        </p:nvSpPr>
        <p:spPr>
          <a:xfrm>
            <a:off x="7436177" y="5492834"/>
            <a:ext cx="7148509" cy="2015758"/>
          </a:xfrm>
          <a:prstGeom prst="rect">
            <a:avLst/>
          </a:prstGeom>
        </p:spPr>
        <p:txBody>
          <a:bodyPr anchor="ctr"/>
          <a:lstStyle/>
          <a:p>
            <a:r>
              <a:rPr dirty="0" err="1">
                <a:solidFill>
                  <a:schemeClr val="accent2">
                    <a:hueOff val="192982"/>
                    <a:satOff val="17755"/>
                    <a:lumOff val="-28483"/>
                  </a:schemeClr>
                </a:solidFill>
              </a:rPr>
              <a:t>AI</a:t>
            </a:r>
            <a:r>
              <a:rPr dirty="0" err="1">
                <a:solidFill>
                  <a:schemeClr val="accent1">
                    <a:hueOff val="114395"/>
                    <a:lumOff val="-24975"/>
                  </a:schemeClr>
                </a:solidFill>
              </a:rPr>
              <a:t>Bridge</a:t>
            </a:r>
            <a:endParaRPr dirty="0">
              <a:solidFill>
                <a:schemeClr val="accent1">
                  <a:hueOff val="114395"/>
                  <a:lumOff val="-24975"/>
                </a:schemeClr>
              </a:solidFill>
            </a:endParaRPr>
          </a:p>
        </p:txBody>
      </p:sp>
      <p:sp>
        <p:nvSpPr>
          <p:cNvPr id="152" name="Lecture 6"/>
          <p:cNvSpPr txBox="1">
            <a:spLocks noGrp="1"/>
          </p:cNvSpPr>
          <p:nvPr>
            <p:ph type="subTitle" sz="quarter" idx="1"/>
          </p:nvPr>
        </p:nvSpPr>
        <p:spPr>
          <a:xfrm>
            <a:off x="7511260" y="7312079"/>
            <a:ext cx="10468956" cy="911087"/>
          </a:xfrm>
          <a:prstGeom prst="rect">
            <a:avLst/>
          </a:prstGeom>
        </p:spPr>
        <p:txBody>
          <a:bodyPr/>
          <a:lstStyle>
            <a:lvl1pPr>
              <a:defRPr sz="5200" b="0">
                <a:latin typeface="Helvetica Neue Medium"/>
                <a:ea typeface="Helvetica Neue Medium"/>
                <a:cs typeface="Helvetica Neue Medium"/>
                <a:sym typeface="Helvetica Neue Medium"/>
              </a:defRPr>
            </a:lvl1pPr>
          </a:lstStyle>
          <a:p>
            <a:r>
              <a:rPr dirty="0"/>
              <a:t>Lecture </a:t>
            </a:r>
            <a:r>
              <a:rPr lang="en-US" dirty="0"/>
              <a:t>4</a:t>
            </a:r>
            <a:endParaRPr dirty="0"/>
          </a:p>
        </p:txBody>
      </p:sp>
      <p:pic>
        <p:nvPicPr>
          <p:cNvPr id="154" name="Image" descr="Image"/>
          <p:cNvPicPr>
            <a:picLocks noChangeAspect="1"/>
          </p:cNvPicPr>
          <p:nvPr/>
        </p:nvPicPr>
        <p:blipFill>
          <a:blip r:embed="rId3"/>
          <a:stretch>
            <a:fillRect/>
          </a:stretch>
        </p:blipFill>
        <p:spPr>
          <a:xfrm>
            <a:off x="1940574" y="5537853"/>
            <a:ext cx="5171742" cy="2591338"/>
          </a:xfrm>
          <a:prstGeom prst="rect">
            <a:avLst/>
          </a:prstGeom>
          <a:ln w="12700">
            <a:miter lim="400000"/>
          </a:ln>
        </p:spPr>
      </p:pic>
      <p:pic>
        <p:nvPicPr>
          <p:cNvPr id="155" name="Image" descr="Image"/>
          <p:cNvPicPr>
            <a:picLocks noChangeAspect="1"/>
          </p:cNvPicPr>
          <p:nvPr/>
        </p:nvPicPr>
        <p:blipFill>
          <a:blip r:embed="rId4"/>
          <a:stretch>
            <a:fillRect/>
          </a:stretch>
        </p:blipFill>
        <p:spPr>
          <a:xfrm>
            <a:off x="21720224" y="513931"/>
            <a:ext cx="2177181" cy="2412276"/>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AA6FE-16EC-4DEC-E4F3-87808399ED8C}"/>
              </a:ext>
            </a:extLst>
          </p:cNvPr>
          <p:cNvPicPr>
            <a:picLocks noChangeAspect="1"/>
          </p:cNvPicPr>
          <p:nvPr/>
        </p:nvPicPr>
        <p:blipFill>
          <a:blip r:embed="rId3"/>
          <a:stretch>
            <a:fillRect/>
          </a:stretch>
        </p:blipFill>
        <p:spPr>
          <a:xfrm>
            <a:off x="11092994" y="1250218"/>
            <a:ext cx="11673441" cy="11290706"/>
          </a:xfrm>
          <a:prstGeom prst="rect">
            <a:avLst/>
          </a:prstGeom>
        </p:spPr>
      </p:pic>
      <p:sp>
        <p:nvSpPr>
          <p:cNvPr id="261" name="Can I afford it?"/>
          <p:cNvSpPr/>
          <p:nvPr/>
        </p:nvSpPr>
        <p:spPr>
          <a:xfrm>
            <a:off x="975175" y="3470066"/>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Can I afford it?</a:t>
            </a:r>
          </a:p>
        </p:txBody>
      </p:sp>
      <p:sp>
        <p:nvSpPr>
          <p:cNvPr id="262" name="Fashion"/>
          <p:cNvSpPr txBox="1"/>
          <p:nvPr/>
        </p:nvSpPr>
        <p:spPr>
          <a:xfrm>
            <a:off x="16119309" y="12136708"/>
            <a:ext cx="225948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Fashion</a:t>
            </a:r>
          </a:p>
        </p:txBody>
      </p:sp>
      <p:sp>
        <p:nvSpPr>
          <p:cNvPr id="263" name="Comfort"/>
          <p:cNvSpPr txBox="1"/>
          <p:nvPr/>
        </p:nvSpPr>
        <p:spPr>
          <a:xfrm rot="16200000">
            <a:off x="10067648" y="6453784"/>
            <a:ext cx="234970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rPr dirty="0"/>
              <a:t>Comfort</a:t>
            </a:r>
          </a:p>
        </p:txBody>
      </p:sp>
      <p:sp>
        <p:nvSpPr>
          <p:cNvPr id="264" name="Is it comfortable?"/>
          <p:cNvSpPr/>
          <p:nvPr/>
        </p:nvSpPr>
        <p:spPr>
          <a:xfrm>
            <a:off x="975175" y="6261100"/>
            <a:ext cx="8714521" cy="1270000"/>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Is it comfortable?</a:t>
            </a:r>
          </a:p>
        </p:txBody>
      </p:sp>
      <p:sp>
        <p:nvSpPr>
          <p:cNvPr id="265" name="Is it fashionable?"/>
          <p:cNvSpPr/>
          <p:nvPr/>
        </p:nvSpPr>
        <p:spPr>
          <a:xfrm>
            <a:off x="975175" y="9052133"/>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Is it fashionable?</a:t>
            </a:r>
          </a:p>
        </p:txBody>
      </p:sp>
      <p:sp>
        <p:nvSpPr>
          <p:cNvPr id="2" name="Google Shape;403;p55">
            <a:extLst>
              <a:ext uri="{FF2B5EF4-FFF2-40B4-BE49-F238E27FC236}">
                <a16:creationId xmlns:a16="http://schemas.microsoft.com/office/drawing/2014/main" id="{40C115E6-2517-87B3-4167-D54018ED34D6}"/>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10</a:t>
            </a:fld>
            <a:endParaRPr lang="en" dirty="0">
              <a:solidFill>
                <a:srgbClr val="004C7F"/>
              </a:solidFill>
              <a:latin typeface="Lato"/>
              <a:ea typeface="Lato"/>
              <a:cs typeface="Lato"/>
              <a:sym typeface="Lato"/>
            </a:endParaRPr>
          </a:p>
        </p:txBody>
      </p:sp>
      <p:cxnSp>
        <p:nvCxnSpPr>
          <p:cNvPr id="5" name="Straight Connector 4">
            <a:extLst>
              <a:ext uri="{FF2B5EF4-FFF2-40B4-BE49-F238E27FC236}">
                <a16:creationId xmlns:a16="http://schemas.microsoft.com/office/drawing/2014/main" id="{5140B37E-52D6-B649-ECE0-28D4B48E77D9}"/>
              </a:ext>
            </a:extLst>
          </p:cNvPr>
          <p:cNvCxnSpPr/>
          <p:nvPr/>
        </p:nvCxnSpPr>
        <p:spPr>
          <a:xfrm>
            <a:off x="13411200" y="1856509"/>
            <a:ext cx="8645236" cy="8672946"/>
          </a:xfrm>
          <a:prstGeom prst="line">
            <a:avLst/>
          </a:prstGeom>
          <a:noFill/>
          <a:ln w="76200" cap="flat">
            <a:solidFill>
              <a:srgbClr val="EF7001"/>
            </a:solidFill>
            <a:prstDash val="solid"/>
            <a:miter lim="400000"/>
          </a:ln>
          <a:effectLst/>
          <a:sp3d/>
        </p:spPr>
        <p:style>
          <a:lnRef idx="0">
            <a:scrgbClr r="0" g="0" b="0"/>
          </a:lnRef>
          <a:fillRef idx="0">
            <a:scrgbClr r="0" g="0" b="0"/>
          </a:fillRef>
          <a:effectRef idx="0">
            <a:scrgbClr r="0" g="0" b="0"/>
          </a:effectRef>
          <a:fontRef idx="none"/>
        </p:style>
      </p:cxnSp>
      <p:sp>
        <p:nvSpPr>
          <p:cNvPr id="6" name="Decision Trees">
            <a:extLst>
              <a:ext uri="{FF2B5EF4-FFF2-40B4-BE49-F238E27FC236}">
                <a16:creationId xmlns:a16="http://schemas.microsoft.com/office/drawing/2014/main" id="{00A29CF1-C38B-E49A-C879-CA44DC7093BB}"/>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an I afford it?"/>
          <p:cNvSpPr/>
          <p:nvPr/>
        </p:nvSpPr>
        <p:spPr>
          <a:xfrm>
            <a:off x="7834740" y="2093600"/>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Can I afford it?</a:t>
            </a:r>
          </a:p>
        </p:txBody>
      </p:sp>
      <p:sp>
        <p:nvSpPr>
          <p:cNvPr id="272" name="Is it comfortable?"/>
          <p:cNvSpPr/>
          <p:nvPr/>
        </p:nvSpPr>
        <p:spPr>
          <a:xfrm>
            <a:off x="7834740" y="4884633"/>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Is it comfortable?</a:t>
            </a:r>
          </a:p>
        </p:txBody>
      </p:sp>
      <p:pic>
        <p:nvPicPr>
          <p:cNvPr id="273" name="Line Line" descr="Line Line"/>
          <p:cNvPicPr>
            <a:picLocks/>
          </p:cNvPicPr>
          <p:nvPr/>
        </p:nvPicPr>
        <p:blipFill>
          <a:blip r:embed="rId3"/>
          <a:stretch>
            <a:fillRect/>
          </a:stretch>
        </p:blipFill>
        <p:spPr>
          <a:xfrm rot="5400000">
            <a:off x="11752569" y="3948775"/>
            <a:ext cx="878864" cy="405591"/>
          </a:xfrm>
          <a:prstGeom prst="rect">
            <a:avLst/>
          </a:prstGeom>
        </p:spPr>
      </p:pic>
      <p:pic>
        <p:nvPicPr>
          <p:cNvPr id="275" name="Line Line" descr="Line Line"/>
          <p:cNvPicPr>
            <a:picLocks/>
          </p:cNvPicPr>
          <p:nvPr/>
        </p:nvPicPr>
        <p:blipFill>
          <a:blip r:embed="rId4"/>
          <a:stretch>
            <a:fillRect/>
          </a:stretch>
        </p:blipFill>
        <p:spPr>
          <a:xfrm rot="8100000">
            <a:off x="7887517" y="6773690"/>
            <a:ext cx="1297993" cy="405591"/>
          </a:xfrm>
          <a:prstGeom prst="rect">
            <a:avLst/>
          </a:prstGeom>
        </p:spPr>
      </p:pic>
      <p:pic>
        <p:nvPicPr>
          <p:cNvPr id="277" name="Line Line" descr="Line Line"/>
          <p:cNvPicPr>
            <a:picLocks/>
          </p:cNvPicPr>
          <p:nvPr/>
        </p:nvPicPr>
        <p:blipFill>
          <a:blip r:embed="rId5"/>
          <a:stretch>
            <a:fillRect/>
          </a:stretch>
        </p:blipFill>
        <p:spPr>
          <a:xfrm rot="2700000">
            <a:off x="15315409" y="6676661"/>
            <a:ext cx="1294064" cy="405591"/>
          </a:xfrm>
          <a:prstGeom prst="rect">
            <a:avLst/>
          </a:prstGeom>
        </p:spPr>
      </p:pic>
      <p:pic>
        <p:nvPicPr>
          <p:cNvPr id="279" name="Line Line" descr="Line Line"/>
          <p:cNvPicPr>
            <a:picLocks/>
          </p:cNvPicPr>
          <p:nvPr/>
        </p:nvPicPr>
        <p:blipFill>
          <a:blip r:embed="rId6"/>
          <a:stretch>
            <a:fillRect/>
          </a:stretch>
        </p:blipFill>
        <p:spPr>
          <a:xfrm>
            <a:off x="17000470" y="2525804"/>
            <a:ext cx="1660350" cy="405592"/>
          </a:xfrm>
          <a:prstGeom prst="rect">
            <a:avLst/>
          </a:prstGeom>
        </p:spPr>
      </p:pic>
      <p:sp>
        <p:nvSpPr>
          <p:cNvPr id="281" name="No"/>
          <p:cNvSpPr txBox="1"/>
          <p:nvPr/>
        </p:nvSpPr>
        <p:spPr>
          <a:xfrm>
            <a:off x="17211320" y="1844075"/>
            <a:ext cx="90434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No</a:t>
            </a:r>
          </a:p>
        </p:txBody>
      </p:sp>
      <p:sp>
        <p:nvSpPr>
          <p:cNvPr id="282" name="Don’t buy"/>
          <p:cNvSpPr txBox="1"/>
          <p:nvPr/>
        </p:nvSpPr>
        <p:spPr>
          <a:xfrm>
            <a:off x="18854430" y="2324384"/>
            <a:ext cx="275752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5">
                    <a:hueOff val="-82419"/>
                    <a:satOff val="-9513"/>
                    <a:lumOff val="-16343"/>
                  </a:schemeClr>
                </a:solidFill>
              </a:defRPr>
            </a:lvl1pPr>
          </a:lstStyle>
          <a:p>
            <a:r>
              <a:t>Don’t buy</a:t>
            </a:r>
          </a:p>
        </p:txBody>
      </p:sp>
      <p:sp>
        <p:nvSpPr>
          <p:cNvPr id="283" name="Yes"/>
          <p:cNvSpPr txBox="1"/>
          <p:nvPr/>
        </p:nvSpPr>
        <p:spPr>
          <a:xfrm>
            <a:off x="12521987" y="3712139"/>
            <a:ext cx="107381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Yes</a:t>
            </a:r>
          </a:p>
        </p:txBody>
      </p:sp>
      <p:sp>
        <p:nvSpPr>
          <p:cNvPr id="284" name="No"/>
          <p:cNvSpPr txBox="1"/>
          <p:nvPr/>
        </p:nvSpPr>
        <p:spPr>
          <a:xfrm>
            <a:off x="16386993" y="6357785"/>
            <a:ext cx="904343"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No</a:t>
            </a:r>
          </a:p>
        </p:txBody>
      </p:sp>
      <p:sp>
        <p:nvSpPr>
          <p:cNvPr id="285" name="Yes"/>
          <p:cNvSpPr txBox="1"/>
          <p:nvPr/>
        </p:nvSpPr>
        <p:spPr>
          <a:xfrm>
            <a:off x="7016133" y="6453784"/>
            <a:ext cx="107381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Yes</a:t>
            </a:r>
          </a:p>
        </p:txBody>
      </p:sp>
      <p:sp>
        <p:nvSpPr>
          <p:cNvPr id="286" name="Is it fashionable?"/>
          <p:cNvSpPr/>
          <p:nvPr/>
        </p:nvSpPr>
        <p:spPr>
          <a:xfrm>
            <a:off x="12657148" y="7675666"/>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Is it fashionable?</a:t>
            </a:r>
          </a:p>
        </p:txBody>
      </p:sp>
      <p:sp>
        <p:nvSpPr>
          <p:cNvPr id="287" name="Buy"/>
          <p:cNvSpPr txBox="1"/>
          <p:nvPr/>
        </p:nvSpPr>
        <p:spPr>
          <a:xfrm>
            <a:off x="7330037" y="7637566"/>
            <a:ext cx="117561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3">
                    <a:hueOff val="-274225"/>
                    <a:satOff val="26768"/>
                    <a:lumOff val="11368"/>
                  </a:schemeClr>
                </a:solidFill>
              </a:defRPr>
            </a:lvl1pPr>
          </a:lstStyle>
          <a:p>
            <a:r>
              <a:t>Buy</a:t>
            </a:r>
          </a:p>
        </p:txBody>
      </p:sp>
      <p:pic>
        <p:nvPicPr>
          <p:cNvPr id="288" name="Line Line" descr="Line Line"/>
          <p:cNvPicPr>
            <a:picLocks/>
          </p:cNvPicPr>
          <p:nvPr/>
        </p:nvPicPr>
        <p:blipFill>
          <a:blip r:embed="rId4"/>
          <a:stretch>
            <a:fillRect/>
          </a:stretch>
        </p:blipFill>
        <p:spPr>
          <a:xfrm rot="8100000">
            <a:off x="12748191" y="9604460"/>
            <a:ext cx="1297993" cy="405591"/>
          </a:xfrm>
          <a:prstGeom prst="rect">
            <a:avLst/>
          </a:prstGeom>
        </p:spPr>
      </p:pic>
      <p:pic>
        <p:nvPicPr>
          <p:cNvPr id="290" name="Line Line" descr="Line Line"/>
          <p:cNvPicPr>
            <a:picLocks/>
          </p:cNvPicPr>
          <p:nvPr/>
        </p:nvPicPr>
        <p:blipFill>
          <a:blip r:embed="rId5"/>
          <a:stretch>
            <a:fillRect/>
          </a:stretch>
        </p:blipFill>
        <p:spPr>
          <a:xfrm rot="2700000">
            <a:off x="20176083" y="9507430"/>
            <a:ext cx="1294064" cy="405592"/>
          </a:xfrm>
          <a:prstGeom prst="rect">
            <a:avLst/>
          </a:prstGeom>
        </p:spPr>
      </p:pic>
      <p:sp>
        <p:nvSpPr>
          <p:cNvPr id="292" name="No"/>
          <p:cNvSpPr txBox="1"/>
          <p:nvPr/>
        </p:nvSpPr>
        <p:spPr>
          <a:xfrm>
            <a:off x="21285767" y="9163155"/>
            <a:ext cx="904343"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No</a:t>
            </a:r>
          </a:p>
        </p:txBody>
      </p:sp>
      <p:sp>
        <p:nvSpPr>
          <p:cNvPr id="293" name="Yes"/>
          <p:cNvSpPr txBox="1"/>
          <p:nvPr/>
        </p:nvSpPr>
        <p:spPr>
          <a:xfrm>
            <a:off x="11876807" y="9284554"/>
            <a:ext cx="107381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Yes</a:t>
            </a:r>
          </a:p>
        </p:txBody>
      </p:sp>
      <p:sp>
        <p:nvSpPr>
          <p:cNvPr id="294" name="Buy"/>
          <p:cNvSpPr txBox="1"/>
          <p:nvPr/>
        </p:nvSpPr>
        <p:spPr>
          <a:xfrm>
            <a:off x="12471086" y="10393773"/>
            <a:ext cx="117561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3">
                    <a:hueOff val="-274225"/>
                    <a:satOff val="26768"/>
                    <a:lumOff val="11368"/>
                  </a:schemeClr>
                </a:solidFill>
              </a:defRPr>
            </a:lvl1pPr>
          </a:lstStyle>
          <a:p>
            <a:r>
              <a:t>Buy</a:t>
            </a:r>
          </a:p>
        </p:txBody>
      </p:sp>
      <p:sp>
        <p:nvSpPr>
          <p:cNvPr id="295" name="Don’t buy"/>
          <p:cNvSpPr txBox="1"/>
          <p:nvPr/>
        </p:nvSpPr>
        <p:spPr>
          <a:xfrm>
            <a:off x="20032896" y="10393773"/>
            <a:ext cx="275752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5">
                    <a:hueOff val="-82419"/>
                    <a:satOff val="-9513"/>
                    <a:lumOff val="-16343"/>
                  </a:schemeClr>
                </a:solidFill>
              </a:defRPr>
            </a:lvl1pPr>
          </a:lstStyle>
          <a:p>
            <a:r>
              <a:t>Don’t buy</a:t>
            </a:r>
          </a:p>
        </p:txBody>
      </p:sp>
      <p:sp>
        <p:nvSpPr>
          <p:cNvPr id="2" name="Google Shape;403;p55">
            <a:extLst>
              <a:ext uri="{FF2B5EF4-FFF2-40B4-BE49-F238E27FC236}">
                <a16:creationId xmlns:a16="http://schemas.microsoft.com/office/drawing/2014/main" id="{1B018263-ACA0-4796-B4E6-26380A001507}"/>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11</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573FF042-051C-F969-621C-B73AFC3795EE}"/>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3" name="Group"/>
          <p:cNvGrpSpPr/>
          <p:nvPr/>
        </p:nvGrpSpPr>
        <p:grpSpPr>
          <a:xfrm>
            <a:off x="1122093" y="3077115"/>
            <a:ext cx="4994041" cy="7561770"/>
            <a:chOff x="0" y="0"/>
            <a:chExt cx="4994039" cy="7561769"/>
          </a:xfrm>
        </p:grpSpPr>
        <p:pic>
          <p:nvPicPr>
            <p:cNvPr id="301" name="Image" descr="Image"/>
            <p:cNvPicPr>
              <a:picLocks noChangeAspect="1"/>
            </p:cNvPicPr>
            <p:nvPr/>
          </p:nvPicPr>
          <p:blipFill>
            <a:blip r:embed="rId3"/>
            <a:srcRect/>
            <a:stretch>
              <a:fillRect/>
            </a:stretch>
          </p:blipFill>
          <p:spPr>
            <a:xfrm>
              <a:off x="2090186" y="2141481"/>
              <a:ext cx="1483550" cy="5420289"/>
            </a:xfrm>
            <a:prstGeom prst="rect">
              <a:avLst/>
            </a:prstGeom>
            <a:ln w="12700" cap="flat">
              <a:noFill/>
              <a:miter lim="400000"/>
            </a:ln>
            <a:effectLst/>
          </p:spPr>
        </p:pic>
        <p:sp>
          <p:nvSpPr>
            <p:cNvPr id="302" name="that seems awfully hard-coded!"/>
            <p:cNvSpPr txBox="1"/>
            <p:nvPr/>
          </p:nvSpPr>
          <p:spPr>
            <a:xfrm>
              <a:off x="0" y="0"/>
              <a:ext cx="4994040" cy="1962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4000">
                  <a:solidFill>
                    <a:srgbClr val="000000"/>
                  </a:solidFill>
                  <a:latin typeface="Comic Sans MS"/>
                  <a:ea typeface="Comic Sans MS"/>
                  <a:cs typeface="Comic Sans MS"/>
                  <a:sym typeface="Comic Sans MS"/>
                </a:defRPr>
              </a:lvl1pPr>
            </a:lstStyle>
            <a:p>
              <a:r>
                <a:t>that seems awfully hard-coded!</a:t>
              </a:r>
            </a:p>
          </p:txBody>
        </p:sp>
      </p:grpSp>
      <p:sp>
        <p:nvSpPr>
          <p:cNvPr id="304" name="flowcharts of decisions can create an explainable and repeatable graph of predictions"/>
          <p:cNvSpPr txBox="1"/>
          <p:nvPr/>
        </p:nvSpPr>
        <p:spPr>
          <a:xfrm>
            <a:off x="1257825" y="5769629"/>
            <a:ext cx="4670638" cy="3470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463804" indent="-463804" algn="l" defTabSz="2023821">
              <a:lnSpc>
                <a:spcPct val="120000"/>
              </a:lnSpc>
              <a:buSzPct val="123000"/>
              <a:buChar char="■"/>
              <a:defRPr sz="3652" spc="-73">
                <a:solidFill>
                  <a:srgbClr val="000000"/>
                </a:solidFill>
              </a:defRPr>
            </a:lvl1pPr>
          </a:lstStyle>
          <a:p>
            <a:r>
              <a:t>flowcharts of decisions can create an explainable and repeatable graph of predictions</a:t>
            </a:r>
          </a:p>
        </p:txBody>
      </p:sp>
      <p:sp>
        <p:nvSpPr>
          <p:cNvPr id="305" name="Price ≤ $100?"/>
          <p:cNvSpPr/>
          <p:nvPr/>
        </p:nvSpPr>
        <p:spPr>
          <a:xfrm>
            <a:off x="7834740" y="2093600"/>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Price ≤ $100?</a:t>
            </a:r>
          </a:p>
        </p:txBody>
      </p:sp>
      <p:sp>
        <p:nvSpPr>
          <p:cNvPr id="306" name="Comfort ≥ 8?"/>
          <p:cNvSpPr/>
          <p:nvPr/>
        </p:nvSpPr>
        <p:spPr>
          <a:xfrm>
            <a:off x="7834740" y="4884633"/>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Comfort ≥ 8?</a:t>
            </a:r>
          </a:p>
        </p:txBody>
      </p:sp>
      <p:pic>
        <p:nvPicPr>
          <p:cNvPr id="307" name="Line Line" descr="Line Line"/>
          <p:cNvPicPr>
            <a:picLocks/>
          </p:cNvPicPr>
          <p:nvPr/>
        </p:nvPicPr>
        <p:blipFill>
          <a:blip r:embed="rId4"/>
          <a:stretch>
            <a:fillRect/>
          </a:stretch>
        </p:blipFill>
        <p:spPr>
          <a:xfrm rot="5400000">
            <a:off x="11752569" y="3948775"/>
            <a:ext cx="878864" cy="405591"/>
          </a:xfrm>
          <a:prstGeom prst="rect">
            <a:avLst/>
          </a:prstGeom>
        </p:spPr>
      </p:pic>
      <p:pic>
        <p:nvPicPr>
          <p:cNvPr id="309" name="Line Line" descr="Line Line"/>
          <p:cNvPicPr>
            <a:picLocks/>
          </p:cNvPicPr>
          <p:nvPr/>
        </p:nvPicPr>
        <p:blipFill>
          <a:blip r:embed="rId5"/>
          <a:stretch>
            <a:fillRect/>
          </a:stretch>
        </p:blipFill>
        <p:spPr>
          <a:xfrm rot="8100000">
            <a:off x="7887517" y="6773690"/>
            <a:ext cx="1297993" cy="405591"/>
          </a:xfrm>
          <a:prstGeom prst="rect">
            <a:avLst/>
          </a:prstGeom>
        </p:spPr>
      </p:pic>
      <p:pic>
        <p:nvPicPr>
          <p:cNvPr id="311" name="Line Line" descr="Line Line"/>
          <p:cNvPicPr>
            <a:picLocks/>
          </p:cNvPicPr>
          <p:nvPr/>
        </p:nvPicPr>
        <p:blipFill>
          <a:blip r:embed="rId6"/>
          <a:stretch>
            <a:fillRect/>
          </a:stretch>
        </p:blipFill>
        <p:spPr>
          <a:xfrm rot="2700000">
            <a:off x="15315409" y="6676661"/>
            <a:ext cx="1294064" cy="405591"/>
          </a:xfrm>
          <a:prstGeom prst="rect">
            <a:avLst/>
          </a:prstGeom>
        </p:spPr>
      </p:pic>
      <p:pic>
        <p:nvPicPr>
          <p:cNvPr id="313" name="Line Line" descr="Line Line"/>
          <p:cNvPicPr>
            <a:picLocks/>
          </p:cNvPicPr>
          <p:nvPr/>
        </p:nvPicPr>
        <p:blipFill>
          <a:blip r:embed="rId7"/>
          <a:stretch>
            <a:fillRect/>
          </a:stretch>
        </p:blipFill>
        <p:spPr>
          <a:xfrm>
            <a:off x="17000470" y="2525804"/>
            <a:ext cx="1660350" cy="405592"/>
          </a:xfrm>
          <a:prstGeom prst="rect">
            <a:avLst/>
          </a:prstGeom>
        </p:spPr>
      </p:pic>
      <p:sp>
        <p:nvSpPr>
          <p:cNvPr id="315" name="No"/>
          <p:cNvSpPr txBox="1"/>
          <p:nvPr/>
        </p:nvSpPr>
        <p:spPr>
          <a:xfrm>
            <a:off x="17211320" y="1844075"/>
            <a:ext cx="90434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No</a:t>
            </a:r>
          </a:p>
        </p:txBody>
      </p:sp>
      <p:sp>
        <p:nvSpPr>
          <p:cNvPr id="316" name="Don’t buy"/>
          <p:cNvSpPr txBox="1"/>
          <p:nvPr/>
        </p:nvSpPr>
        <p:spPr>
          <a:xfrm>
            <a:off x="18854430" y="2324384"/>
            <a:ext cx="275752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5">
                    <a:hueOff val="-82419"/>
                    <a:satOff val="-9513"/>
                    <a:lumOff val="-16343"/>
                  </a:schemeClr>
                </a:solidFill>
              </a:defRPr>
            </a:lvl1pPr>
          </a:lstStyle>
          <a:p>
            <a:r>
              <a:t>Don’t buy</a:t>
            </a:r>
          </a:p>
        </p:txBody>
      </p:sp>
      <p:sp>
        <p:nvSpPr>
          <p:cNvPr id="317" name="Yes"/>
          <p:cNvSpPr txBox="1"/>
          <p:nvPr/>
        </p:nvSpPr>
        <p:spPr>
          <a:xfrm>
            <a:off x="12521987" y="3712139"/>
            <a:ext cx="107381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Yes</a:t>
            </a:r>
          </a:p>
        </p:txBody>
      </p:sp>
      <p:sp>
        <p:nvSpPr>
          <p:cNvPr id="318" name="No"/>
          <p:cNvSpPr txBox="1"/>
          <p:nvPr/>
        </p:nvSpPr>
        <p:spPr>
          <a:xfrm>
            <a:off x="16386993" y="6357785"/>
            <a:ext cx="904343"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No</a:t>
            </a:r>
          </a:p>
        </p:txBody>
      </p:sp>
      <p:sp>
        <p:nvSpPr>
          <p:cNvPr id="319" name="Yes"/>
          <p:cNvSpPr txBox="1"/>
          <p:nvPr/>
        </p:nvSpPr>
        <p:spPr>
          <a:xfrm>
            <a:off x="7016133" y="6453784"/>
            <a:ext cx="107381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Yes</a:t>
            </a:r>
          </a:p>
        </p:txBody>
      </p:sp>
      <p:sp>
        <p:nvSpPr>
          <p:cNvPr id="320" name="Fashion ≥ 8?"/>
          <p:cNvSpPr/>
          <p:nvPr/>
        </p:nvSpPr>
        <p:spPr>
          <a:xfrm>
            <a:off x="12657148" y="7675666"/>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Fashion ≥ 8?</a:t>
            </a:r>
          </a:p>
        </p:txBody>
      </p:sp>
      <p:sp>
        <p:nvSpPr>
          <p:cNvPr id="321" name="Buy"/>
          <p:cNvSpPr txBox="1"/>
          <p:nvPr/>
        </p:nvSpPr>
        <p:spPr>
          <a:xfrm>
            <a:off x="7330037" y="7637566"/>
            <a:ext cx="117561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3">
                    <a:hueOff val="-274225"/>
                    <a:satOff val="26768"/>
                    <a:lumOff val="11368"/>
                  </a:schemeClr>
                </a:solidFill>
              </a:defRPr>
            </a:lvl1pPr>
          </a:lstStyle>
          <a:p>
            <a:r>
              <a:t>Buy</a:t>
            </a:r>
          </a:p>
        </p:txBody>
      </p:sp>
      <p:pic>
        <p:nvPicPr>
          <p:cNvPr id="322" name="Line Line" descr="Line Line"/>
          <p:cNvPicPr>
            <a:picLocks/>
          </p:cNvPicPr>
          <p:nvPr/>
        </p:nvPicPr>
        <p:blipFill>
          <a:blip r:embed="rId5"/>
          <a:stretch>
            <a:fillRect/>
          </a:stretch>
        </p:blipFill>
        <p:spPr>
          <a:xfrm rot="8100000">
            <a:off x="12748191" y="9604460"/>
            <a:ext cx="1297993" cy="405591"/>
          </a:xfrm>
          <a:prstGeom prst="rect">
            <a:avLst/>
          </a:prstGeom>
        </p:spPr>
      </p:pic>
      <p:pic>
        <p:nvPicPr>
          <p:cNvPr id="324" name="Line Line" descr="Line Line"/>
          <p:cNvPicPr>
            <a:picLocks/>
          </p:cNvPicPr>
          <p:nvPr/>
        </p:nvPicPr>
        <p:blipFill>
          <a:blip r:embed="rId6"/>
          <a:stretch>
            <a:fillRect/>
          </a:stretch>
        </p:blipFill>
        <p:spPr>
          <a:xfrm rot="2700000">
            <a:off x="20176083" y="9507430"/>
            <a:ext cx="1294064" cy="405592"/>
          </a:xfrm>
          <a:prstGeom prst="rect">
            <a:avLst/>
          </a:prstGeom>
        </p:spPr>
      </p:pic>
      <p:sp>
        <p:nvSpPr>
          <p:cNvPr id="326" name="No"/>
          <p:cNvSpPr txBox="1"/>
          <p:nvPr/>
        </p:nvSpPr>
        <p:spPr>
          <a:xfrm>
            <a:off x="21285767" y="9163155"/>
            <a:ext cx="904343"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No</a:t>
            </a:r>
          </a:p>
        </p:txBody>
      </p:sp>
      <p:sp>
        <p:nvSpPr>
          <p:cNvPr id="327" name="Yes"/>
          <p:cNvSpPr txBox="1"/>
          <p:nvPr/>
        </p:nvSpPr>
        <p:spPr>
          <a:xfrm>
            <a:off x="11876807" y="9284554"/>
            <a:ext cx="107381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Yes</a:t>
            </a:r>
          </a:p>
        </p:txBody>
      </p:sp>
      <p:sp>
        <p:nvSpPr>
          <p:cNvPr id="328" name="Buy"/>
          <p:cNvSpPr txBox="1"/>
          <p:nvPr/>
        </p:nvSpPr>
        <p:spPr>
          <a:xfrm>
            <a:off x="12471086" y="10393773"/>
            <a:ext cx="117561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3">
                    <a:hueOff val="-274225"/>
                    <a:satOff val="26768"/>
                    <a:lumOff val="11368"/>
                  </a:schemeClr>
                </a:solidFill>
              </a:defRPr>
            </a:lvl1pPr>
          </a:lstStyle>
          <a:p>
            <a:r>
              <a:t>Buy</a:t>
            </a:r>
          </a:p>
        </p:txBody>
      </p:sp>
      <p:sp>
        <p:nvSpPr>
          <p:cNvPr id="329" name="Don’t buy"/>
          <p:cNvSpPr txBox="1"/>
          <p:nvPr/>
        </p:nvSpPr>
        <p:spPr>
          <a:xfrm>
            <a:off x="20032896" y="10393773"/>
            <a:ext cx="275752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5">
                    <a:hueOff val="-82419"/>
                    <a:satOff val="-9513"/>
                    <a:lumOff val="-16343"/>
                  </a:schemeClr>
                </a:solidFill>
              </a:defRPr>
            </a:lvl1pPr>
          </a:lstStyle>
          <a:p>
            <a:r>
              <a:t>Don’t buy</a:t>
            </a:r>
          </a:p>
        </p:txBody>
      </p:sp>
      <p:sp>
        <p:nvSpPr>
          <p:cNvPr id="2" name="Google Shape;403;p55">
            <a:extLst>
              <a:ext uri="{FF2B5EF4-FFF2-40B4-BE49-F238E27FC236}">
                <a16:creationId xmlns:a16="http://schemas.microsoft.com/office/drawing/2014/main" id="{952749B5-83E5-06B1-BB87-8BB4401087CB}"/>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12</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B36DF062-0C0F-D0A5-31E4-CEAA485A1DAB}"/>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3"/>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3" nodeType="afterEffect">
                                  <p:stCondLst>
                                    <p:cond delay="0"/>
                                  </p:stCondLst>
                                  <p:iterate>
                                    <p:tmAbs val="0"/>
                                  </p:iterate>
                                  <p:childTnLst>
                                    <p:set>
                                      <p:cBhvr>
                                        <p:cTn id="13" fill="hold">
                                          <p:stCondLst>
                                            <p:cond delay="0"/>
                                          </p:stCondLst>
                                        </p:cTn>
                                        <p:tgtEl>
                                          <p:spTgt spid="3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2" animBg="1" advAuto="0"/>
      <p:bldP spid="304" grpId="1" animBg="1" advAuto="0"/>
      <p:bldP spid="304"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Price"/>
          <p:cNvSpPr txBox="1"/>
          <p:nvPr/>
        </p:nvSpPr>
        <p:spPr>
          <a:xfrm>
            <a:off x="7802115" y="4138940"/>
            <a:ext cx="1177392"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Price</a:t>
            </a:r>
          </a:p>
        </p:txBody>
      </p:sp>
      <p:sp>
        <p:nvSpPr>
          <p:cNvPr id="336" name="Comfort"/>
          <p:cNvSpPr txBox="1"/>
          <p:nvPr/>
        </p:nvSpPr>
        <p:spPr>
          <a:xfrm>
            <a:off x="9542615" y="4138940"/>
            <a:ext cx="1816888"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Comfort</a:t>
            </a:r>
          </a:p>
        </p:txBody>
      </p:sp>
      <p:sp>
        <p:nvSpPr>
          <p:cNvPr id="337" name="Fashion"/>
          <p:cNvSpPr txBox="1"/>
          <p:nvPr/>
        </p:nvSpPr>
        <p:spPr>
          <a:xfrm>
            <a:off x="11888490" y="4138940"/>
            <a:ext cx="1737438"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Fashion</a:t>
            </a:r>
          </a:p>
        </p:txBody>
      </p:sp>
      <p:sp>
        <p:nvSpPr>
          <p:cNvPr id="338" name="Purchased?"/>
          <p:cNvSpPr txBox="1"/>
          <p:nvPr/>
        </p:nvSpPr>
        <p:spPr>
          <a:xfrm>
            <a:off x="14154914" y="4138940"/>
            <a:ext cx="2553971"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Purchased?</a:t>
            </a:r>
          </a:p>
        </p:txBody>
      </p:sp>
      <p:sp>
        <p:nvSpPr>
          <p:cNvPr id="339" name="No"/>
          <p:cNvSpPr txBox="1"/>
          <p:nvPr/>
        </p:nvSpPr>
        <p:spPr>
          <a:xfrm>
            <a:off x="15086713" y="5926874"/>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40" name="No"/>
          <p:cNvSpPr txBox="1"/>
          <p:nvPr/>
        </p:nvSpPr>
        <p:spPr>
          <a:xfrm>
            <a:off x="15086713" y="6699657"/>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41" name="Yes"/>
          <p:cNvSpPr txBox="1"/>
          <p:nvPr/>
        </p:nvSpPr>
        <p:spPr>
          <a:xfrm>
            <a:off x="15024928" y="9018005"/>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342" name="$70"/>
          <p:cNvSpPr txBox="1"/>
          <p:nvPr/>
        </p:nvSpPr>
        <p:spPr>
          <a:xfrm>
            <a:off x="8005315" y="5172430"/>
            <a:ext cx="770992"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$70</a:t>
            </a:r>
          </a:p>
        </p:txBody>
      </p:sp>
      <p:sp>
        <p:nvSpPr>
          <p:cNvPr id="343" name="$120"/>
          <p:cNvSpPr txBox="1"/>
          <p:nvPr/>
        </p:nvSpPr>
        <p:spPr>
          <a:xfrm>
            <a:off x="7895866" y="5945213"/>
            <a:ext cx="989890"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$120</a:t>
            </a:r>
          </a:p>
        </p:txBody>
      </p:sp>
      <p:sp>
        <p:nvSpPr>
          <p:cNvPr id="344" name="$20"/>
          <p:cNvSpPr txBox="1"/>
          <p:nvPr/>
        </p:nvSpPr>
        <p:spPr>
          <a:xfrm>
            <a:off x="8005315" y="6717996"/>
            <a:ext cx="770992"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$20</a:t>
            </a:r>
          </a:p>
        </p:txBody>
      </p:sp>
      <p:sp>
        <p:nvSpPr>
          <p:cNvPr id="345" name="$60"/>
          <p:cNvSpPr txBox="1"/>
          <p:nvPr/>
        </p:nvSpPr>
        <p:spPr>
          <a:xfrm>
            <a:off x="8005315" y="7490778"/>
            <a:ext cx="770992"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$60</a:t>
            </a:r>
          </a:p>
        </p:txBody>
      </p:sp>
      <p:sp>
        <p:nvSpPr>
          <p:cNvPr id="346" name="$60"/>
          <p:cNvSpPr txBox="1"/>
          <p:nvPr/>
        </p:nvSpPr>
        <p:spPr>
          <a:xfrm>
            <a:off x="8005315" y="8263561"/>
            <a:ext cx="770992"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$60</a:t>
            </a:r>
          </a:p>
        </p:txBody>
      </p:sp>
      <p:sp>
        <p:nvSpPr>
          <p:cNvPr id="347" name="$80"/>
          <p:cNvSpPr txBox="1"/>
          <p:nvPr/>
        </p:nvSpPr>
        <p:spPr>
          <a:xfrm>
            <a:off x="8005315" y="9036344"/>
            <a:ext cx="770992" cy="573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$80</a:t>
            </a:r>
          </a:p>
        </p:txBody>
      </p:sp>
      <p:sp>
        <p:nvSpPr>
          <p:cNvPr id="348" name="5"/>
          <p:cNvSpPr txBox="1"/>
          <p:nvPr/>
        </p:nvSpPr>
        <p:spPr>
          <a:xfrm>
            <a:off x="10284460" y="5945213"/>
            <a:ext cx="333198"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5</a:t>
            </a:r>
          </a:p>
        </p:txBody>
      </p:sp>
      <p:sp>
        <p:nvSpPr>
          <p:cNvPr id="349" name="4"/>
          <p:cNvSpPr txBox="1"/>
          <p:nvPr/>
        </p:nvSpPr>
        <p:spPr>
          <a:xfrm>
            <a:off x="10284460" y="6717996"/>
            <a:ext cx="333198"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4</a:t>
            </a:r>
          </a:p>
        </p:txBody>
      </p:sp>
      <p:sp>
        <p:nvSpPr>
          <p:cNvPr id="350" name="4"/>
          <p:cNvSpPr txBox="1"/>
          <p:nvPr/>
        </p:nvSpPr>
        <p:spPr>
          <a:xfrm>
            <a:off x="12426958" y="6717996"/>
            <a:ext cx="333198"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4</a:t>
            </a:r>
          </a:p>
        </p:txBody>
      </p:sp>
      <p:sp>
        <p:nvSpPr>
          <p:cNvPr id="351" name="8"/>
          <p:cNvSpPr txBox="1"/>
          <p:nvPr/>
        </p:nvSpPr>
        <p:spPr>
          <a:xfrm>
            <a:off x="12426958" y="5945213"/>
            <a:ext cx="333198"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8</a:t>
            </a:r>
          </a:p>
        </p:txBody>
      </p:sp>
      <p:sp>
        <p:nvSpPr>
          <p:cNvPr id="352" name="1"/>
          <p:cNvSpPr txBox="1"/>
          <p:nvPr/>
        </p:nvSpPr>
        <p:spPr>
          <a:xfrm>
            <a:off x="10299088" y="7490778"/>
            <a:ext cx="333199"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1</a:t>
            </a:r>
          </a:p>
        </p:txBody>
      </p:sp>
      <p:sp>
        <p:nvSpPr>
          <p:cNvPr id="353" name="8"/>
          <p:cNvSpPr txBox="1"/>
          <p:nvPr/>
        </p:nvSpPr>
        <p:spPr>
          <a:xfrm>
            <a:off x="12426958" y="7490778"/>
            <a:ext cx="333198"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8</a:t>
            </a:r>
          </a:p>
        </p:txBody>
      </p:sp>
      <p:sp>
        <p:nvSpPr>
          <p:cNvPr id="354" name="4"/>
          <p:cNvSpPr txBox="1"/>
          <p:nvPr/>
        </p:nvSpPr>
        <p:spPr>
          <a:xfrm>
            <a:off x="10299088" y="5060376"/>
            <a:ext cx="333199" cy="573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4</a:t>
            </a:r>
          </a:p>
        </p:txBody>
      </p:sp>
      <p:sp>
        <p:nvSpPr>
          <p:cNvPr id="355" name="6"/>
          <p:cNvSpPr txBox="1"/>
          <p:nvPr/>
        </p:nvSpPr>
        <p:spPr>
          <a:xfrm>
            <a:off x="12441586" y="5060376"/>
            <a:ext cx="333199" cy="573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6</a:t>
            </a:r>
          </a:p>
        </p:txBody>
      </p:sp>
      <p:sp>
        <p:nvSpPr>
          <p:cNvPr id="356" name="6"/>
          <p:cNvSpPr txBox="1"/>
          <p:nvPr/>
        </p:nvSpPr>
        <p:spPr>
          <a:xfrm>
            <a:off x="10284460" y="8263561"/>
            <a:ext cx="333198"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6</a:t>
            </a:r>
          </a:p>
        </p:txBody>
      </p:sp>
      <p:sp>
        <p:nvSpPr>
          <p:cNvPr id="357" name="3"/>
          <p:cNvSpPr txBox="1"/>
          <p:nvPr/>
        </p:nvSpPr>
        <p:spPr>
          <a:xfrm>
            <a:off x="12426958" y="8263561"/>
            <a:ext cx="333198"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3</a:t>
            </a:r>
          </a:p>
        </p:txBody>
      </p:sp>
      <p:sp>
        <p:nvSpPr>
          <p:cNvPr id="358" name="8"/>
          <p:cNvSpPr txBox="1"/>
          <p:nvPr/>
        </p:nvSpPr>
        <p:spPr>
          <a:xfrm>
            <a:off x="10284460" y="9036344"/>
            <a:ext cx="333198" cy="573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8</a:t>
            </a:r>
          </a:p>
        </p:txBody>
      </p:sp>
      <p:sp>
        <p:nvSpPr>
          <p:cNvPr id="359" name="8"/>
          <p:cNvSpPr txBox="1"/>
          <p:nvPr/>
        </p:nvSpPr>
        <p:spPr>
          <a:xfrm>
            <a:off x="12441586" y="9036344"/>
            <a:ext cx="333199" cy="573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00000"/>
                </a:solidFill>
              </a:defRPr>
            </a:lvl1pPr>
          </a:lstStyle>
          <a:p>
            <a:r>
              <a:t>8</a:t>
            </a:r>
          </a:p>
        </p:txBody>
      </p:sp>
      <p:sp>
        <p:nvSpPr>
          <p:cNvPr id="360" name="Yes"/>
          <p:cNvSpPr txBox="1"/>
          <p:nvPr/>
        </p:nvSpPr>
        <p:spPr>
          <a:xfrm>
            <a:off x="15024928" y="7472440"/>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361" name="No"/>
          <p:cNvSpPr txBox="1"/>
          <p:nvPr/>
        </p:nvSpPr>
        <p:spPr>
          <a:xfrm>
            <a:off x="15086713" y="5154091"/>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62" name="No"/>
          <p:cNvSpPr txBox="1"/>
          <p:nvPr/>
        </p:nvSpPr>
        <p:spPr>
          <a:xfrm>
            <a:off x="15086713" y="8245223"/>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2" name="Google Shape;403;p55">
            <a:extLst>
              <a:ext uri="{FF2B5EF4-FFF2-40B4-BE49-F238E27FC236}">
                <a16:creationId xmlns:a16="http://schemas.microsoft.com/office/drawing/2014/main" id="{F8DFCDB8-BE42-6B81-6037-F0453BCF7B9E}"/>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13</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6FCEF000-6B62-1603-6C09-982B47D9D13D}"/>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No"/>
          <p:cNvSpPr txBox="1"/>
          <p:nvPr/>
        </p:nvSpPr>
        <p:spPr>
          <a:xfrm>
            <a:off x="11846813" y="5393899"/>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69" name="No"/>
          <p:cNvSpPr txBox="1"/>
          <p:nvPr/>
        </p:nvSpPr>
        <p:spPr>
          <a:xfrm>
            <a:off x="11846813" y="6166682"/>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70" name="Yes"/>
          <p:cNvSpPr txBox="1"/>
          <p:nvPr/>
        </p:nvSpPr>
        <p:spPr>
          <a:xfrm>
            <a:off x="11785028" y="8485030"/>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371" name="Yes"/>
          <p:cNvSpPr txBox="1"/>
          <p:nvPr/>
        </p:nvSpPr>
        <p:spPr>
          <a:xfrm>
            <a:off x="11785028" y="6939464"/>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372" name="No"/>
          <p:cNvSpPr txBox="1"/>
          <p:nvPr/>
        </p:nvSpPr>
        <p:spPr>
          <a:xfrm>
            <a:off x="11846813" y="4621116"/>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73" name="No"/>
          <p:cNvSpPr txBox="1"/>
          <p:nvPr/>
        </p:nvSpPr>
        <p:spPr>
          <a:xfrm>
            <a:off x="11846813" y="7712247"/>
            <a:ext cx="690373" cy="60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74" name="Purchased?"/>
          <p:cNvSpPr txBox="1"/>
          <p:nvPr/>
        </p:nvSpPr>
        <p:spPr>
          <a:xfrm>
            <a:off x="10915015" y="3848412"/>
            <a:ext cx="2553971"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Purchased?</a:t>
            </a:r>
          </a:p>
        </p:txBody>
      </p:sp>
      <p:sp>
        <p:nvSpPr>
          <p:cNvPr id="2" name="Google Shape;403;p55">
            <a:extLst>
              <a:ext uri="{FF2B5EF4-FFF2-40B4-BE49-F238E27FC236}">
                <a16:creationId xmlns:a16="http://schemas.microsoft.com/office/drawing/2014/main" id="{A95A642B-E381-38B0-2382-664C0F2DD9B9}"/>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14</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4897FDC9-66ED-543B-3E6A-C7C4BA06FF27}"/>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No"/>
          <p:cNvSpPr txBox="1"/>
          <p:nvPr/>
        </p:nvSpPr>
        <p:spPr>
          <a:xfrm>
            <a:off x="7741089" y="6565772"/>
            <a:ext cx="690373" cy="60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81" name="No"/>
          <p:cNvSpPr txBox="1"/>
          <p:nvPr/>
        </p:nvSpPr>
        <p:spPr>
          <a:xfrm>
            <a:off x="7741089" y="7338556"/>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82" name="Yes"/>
          <p:cNvSpPr txBox="1"/>
          <p:nvPr/>
        </p:nvSpPr>
        <p:spPr>
          <a:xfrm>
            <a:off x="14739147" y="7338556"/>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383" name="Yes"/>
          <p:cNvSpPr txBox="1"/>
          <p:nvPr/>
        </p:nvSpPr>
        <p:spPr>
          <a:xfrm>
            <a:off x="14739147" y="5792990"/>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384" name="No"/>
          <p:cNvSpPr txBox="1"/>
          <p:nvPr/>
        </p:nvSpPr>
        <p:spPr>
          <a:xfrm>
            <a:off x="7741089" y="5792989"/>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85" name="No"/>
          <p:cNvSpPr txBox="1"/>
          <p:nvPr/>
        </p:nvSpPr>
        <p:spPr>
          <a:xfrm>
            <a:off x="14800932" y="6565773"/>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2" name="Google Shape;403;p55">
            <a:extLst>
              <a:ext uri="{FF2B5EF4-FFF2-40B4-BE49-F238E27FC236}">
                <a16:creationId xmlns:a16="http://schemas.microsoft.com/office/drawing/2014/main" id="{CAAB4A30-0F04-8123-FAF5-E716B63A0AD0}"/>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15</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185AF285-7FBE-1E8E-7E52-F6C4929E916C}"/>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No"/>
          <p:cNvSpPr txBox="1"/>
          <p:nvPr/>
        </p:nvSpPr>
        <p:spPr>
          <a:xfrm>
            <a:off x="5276060" y="6414527"/>
            <a:ext cx="690373" cy="60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90" name="No"/>
          <p:cNvSpPr txBox="1"/>
          <p:nvPr/>
        </p:nvSpPr>
        <p:spPr>
          <a:xfrm>
            <a:off x="5276060" y="7187311"/>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91" name="Yes"/>
          <p:cNvSpPr txBox="1"/>
          <p:nvPr/>
        </p:nvSpPr>
        <p:spPr>
          <a:xfrm>
            <a:off x="6691334" y="7187311"/>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392" name="Yes"/>
          <p:cNvSpPr txBox="1"/>
          <p:nvPr/>
        </p:nvSpPr>
        <p:spPr>
          <a:xfrm>
            <a:off x="6691334" y="5641745"/>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393" name="No"/>
          <p:cNvSpPr txBox="1"/>
          <p:nvPr/>
        </p:nvSpPr>
        <p:spPr>
          <a:xfrm>
            <a:off x="5276060" y="5641744"/>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94" name="No"/>
          <p:cNvSpPr txBox="1"/>
          <p:nvPr/>
        </p:nvSpPr>
        <p:spPr>
          <a:xfrm>
            <a:off x="6753119" y="6414528"/>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2" name="Google Shape;403;p55">
            <a:extLst>
              <a:ext uri="{FF2B5EF4-FFF2-40B4-BE49-F238E27FC236}">
                <a16:creationId xmlns:a16="http://schemas.microsoft.com/office/drawing/2014/main" id="{8B57B3FC-D459-CDAE-A03F-ED28FEAD563E}"/>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16</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D1A8E984-ED02-11DD-1310-DEFB2ABE86BF}"/>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No"/>
          <p:cNvSpPr txBox="1"/>
          <p:nvPr/>
        </p:nvSpPr>
        <p:spPr>
          <a:xfrm>
            <a:off x="14194348" y="6279417"/>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399" name="No"/>
          <p:cNvSpPr txBox="1"/>
          <p:nvPr/>
        </p:nvSpPr>
        <p:spPr>
          <a:xfrm>
            <a:off x="14194348" y="7052200"/>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400" name="Yes"/>
          <p:cNvSpPr txBox="1"/>
          <p:nvPr/>
        </p:nvSpPr>
        <p:spPr>
          <a:xfrm>
            <a:off x="15709761" y="7052200"/>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401" name="Yes"/>
          <p:cNvSpPr txBox="1"/>
          <p:nvPr/>
        </p:nvSpPr>
        <p:spPr>
          <a:xfrm>
            <a:off x="14132562" y="7824983"/>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402" name="No"/>
          <p:cNvSpPr txBox="1"/>
          <p:nvPr/>
        </p:nvSpPr>
        <p:spPr>
          <a:xfrm>
            <a:off x="14194348" y="5506634"/>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403" name="No"/>
          <p:cNvSpPr txBox="1"/>
          <p:nvPr/>
        </p:nvSpPr>
        <p:spPr>
          <a:xfrm>
            <a:off x="15771547" y="6279417"/>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404" name="No"/>
          <p:cNvSpPr txBox="1"/>
          <p:nvPr/>
        </p:nvSpPr>
        <p:spPr>
          <a:xfrm>
            <a:off x="7197181" y="6584343"/>
            <a:ext cx="690373" cy="60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405" name="No"/>
          <p:cNvSpPr txBox="1"/>
          <p:nvPr/>
        </p:nvSpPr>
        <p:spPr>
          <a:xfrm>
            <a:off x="7197181" y="7357127"/>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406" name="Yes"/>
          <p:cNvSpPr txBox="1"/>
          <p:nvPr/>
        </p:nvSpPr>
        <p:spPr>
          <a:xfrm>
            <a:off x="8612455" y="7357127"/>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407" name="Yes"/>
          <p:cNvSpPr txBox="1"/>
          <p:nvPr/>
        </p:nvSpPr>
        <p:spPr>
          <a:xfrm>
            <a:off x="8612455" y="5811561"/>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408" name="No"/>
          <p:cNvSpPr txBox="1"/>
          <p:nvPr/>
        </p:nvSpPr>
        <p:spPr>
          <a:xfrm>
            <a:off x="7197181" y="5811560"/>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409" name="No"/>
          <p:cNvSpPr txBox="1"/>
          <p:nvPr/>
        </p:nvSpPr>
        <p:spPr>
          <a:xfrm>
            <a:off x="8674240" y="6584344"/>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grpSp>
        <p:nvGrpSpPr>
          <p:cNvPr id="415" name="Group"/>
          <p:cNvGrpSpPr/>
          <p:nvPr/>
        </p:nvGrpSpPr>
        <p:grpSpPr>
          <a:xfrm>
            <a:off x="9755079" y="3473837"/>
            <a:ext cx="4873842" cy="1549938"/>
            <a:chOff x="-29180" y="233440"/>
            <a:chExt cx="4873840" cy="1549937"/>
          </a:xfrm>
        </p:grpSpPr>
        <p:sp>
          <p:nvSpPr>
            <p:cNvPr id="410" name="Which one is a better split?"/>
            <p:cNvSpPr txBox="1"/>
            <p:nvPr/>
          </p:nvSpPr>
          <p:spPr>
            <a:xfrm>
              <a:off x="-29181" y="233440"/>
              <a:ext cx="4873842" cy="5354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900" b="1">
                  <a:solidFill>
                    <a:schemeClr val="accent4">
                      <a:hueOff val="-1247790"/>
                      <a:lumOff val="-12326"/>
                    </a:schemeClr>
                  </a:solidFill>
                </a:defRPr>
              </a:lvl1pPr>
            </a:lstStyle>
            <a:p>
              <a:r>
                <a:rPr dirty="0"/>
                <a:t>Which one is a better split?</a:t>
              </a:r>
            </a:p>
          </p:txBody>
        </p:sp>
        <p:pic>
          <p:nvPicPr>
            <p:cNvPr id="411" name="Line Line" descr="Line Line"/>
            <p:cNvPicPr>
              <a:picLocks/>
            </p:cNvPicPr>
            <p:nvPr/>
          </p:nvPicPr>
          <p:blipFill>
            <a:blip r:embed="rId3"/>
            <a:stretch>
              <a:fillRect/>
            </a:stretch>
          </p:blipFill>
          <p:spPr>
            <a:xfrm rot="9435355">
              <a:off x="73195" y="1145023"/>
              <a:ext cx="1158362" cy="358792"/>
            </a:xfrm>
            <a:prstGeom prst="rect">
              <a:avLst/>
            </a:prstGeom>
            <a:effectLst/>
          </p:spPr>
        </p:pic>
        <p:pic>
          <p:nvPicPr>
            <p:cNvPr id="413" name="Line Line" descr="Line Line"/>
            <p:cNvPicPr>
              <a:picLocks/>
            </p:cNvPicPr>
            <p:nvPr/>
          </p:nvPicPr>
          <p:blipFill>
            <a:blip r:embed="rId4"/>
            <a:stretch>
              <a:fillRect/>
            </a:stretch>
          </p:blipFill>
          <p:spPr>
            <a:xfrm rot="1723984">
              <a:off x="3010379" y="1166699"/>
              <a:ext cx="1164794" cy="358793"/>
            </a:xfrm>
            <a:prstGeom prst="rect">
              <a:avLst/>
            </a:prstGeom>
            <a:effectLst/>
          </p:spPr>
        </p:pic>
      </p:grpSp>
      <p:sp>
        <p:nvSpPr>
          <p:cNvPr id="416" name="All no"/>
          <p:cNvSpPr txBox="1"/>
          <p:nvPr/>
        </p:nvSpPr>
        <p:spPr>
          <a:xfrm>
            <a:off x="6929591" y="8292838"/>
            <a:ext cx="1225551"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All no</a:t>
            </a:r>
          </a:p>
        </p:txBody>
      </p:sp>
      <p:sp>
        <p:nvSpPr>
          <p:cNvPr id="417" name="Mostly no"/>
          <p:cNvSpPr txBox="1"/>
          <p:nvPr/>
        </p:nvSpPr>
        <p:spPr>
          <a:xfrm>
            <a:off x="13506706" y="8597766"/>
            <a:ext cx="2065656"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Mostly no</a:t>
            </a:r>
          </a:p>
        </p:txBody>
      </p:sp>
      <p:sp>
        <p:nvSpPr>
          <p:cNvPr id="2" name="Google Shape;403;p55">
            <a:extLst>
              <a:ext uri="{FF2B5EF4-FFF2-40B4-BE49-F238E27FC236}">
                <a16:creationId xmlns:a16="http://schemas.microsoft.com/office/drawing/2014/main" id="{BBA6C890-ABD2-DD59-EEC4-F6B6A4939C2B}"/>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17</a:t>
            </a:fld>
            <a:endParaRPr lang="en" dirty="0">
              <a:solidFill>
                <a:srgbClr val="004C7F"/>
              </a:solidFill>
              <a:latin typeface="Lato"/>
              <a:ea typeface="Lato"/>
              <a:cs typeface="Lato"/>
              <a:sym typeface="Lato"/>
            </a:endParaRPr>
          </a:p>
        </p:txBody>
      </p:sp>
      <p:sp>
        <p:nvSpPr>
          <p:cNvPr id="3" name="Which one is a better split?">
            <a:extLst>
              <a:ext uri="{FF2B5EF4-FFF2-40B4-BE49-F238E27FC236}">
                <a16:creationId xmlns:a16="http://schemas.microsoft.com/office/drawing/2014/main" id="{7878A843-CE3B-DB95-6AB3-F588EBB40DE2}"/>
              </a:ext>
            </a:extLst>
          </p:cNvPr>
          <p:cNvSpPr txBox="1"/>
          <p:nvPr/>
        </p:nvSpPr>
        <p:spPr>
          <a:xfrm>
            <a:off x="14475479" y="3959512"/>
            <a:ext cx="7397859" cy="5488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900" b="1">
                <a:solidFill>
                  <a:schemeClr val="accent4">
                    <a:hueOff val="-1247790"/>
                    <a:lumOff val="-12326"/>
                  </a:schemeClr>
                </a:solidFill>
              </a:defRPr>
            </a:lvl1pPr>
          </a:lstStyle>
          <a:p>
            <a:r>
              <a:rPr lang="en-US" dirty="0"/>
              <a:t>(when trying to automate Decision Trees)</a:t>
            </a:r>
            <a:endParaRPr dirty="0"/>
          </a:p>
        </p:txBody>
      </p:sp>
      <p:sp>
        <p:nvSpPr>
          <p:cNvPr id="4" name="Decision Trees">
            <a:extLst>
              <a:ext uri="{FF2B5EF4-FFF2-40B4-BE49-F238E27FC236}">
                <a16:creationId xmlns:a16="http://schemas.microsoft.com/office/drawing/2014/main" id="{A53111FE-AFDF-DBA4-5DD2-7D365B23399C}"/>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2" nodeType="clickEffect">
                                  <p:stCondLst>
                                    <p:cond delay="0"/>
                                  </p:stCondLst>
                                  <p:iterate>
                                    <p:tmAbs val="0"/>
                                  </p:iterate>
                                  <p:childTnLst>
                                    <p:set>
                                      <p:cBhvr>
                                        <p:cTn id="13" fill="hold"/>
                                        <p:tgtEl>
                                          <p:spTgt spid="4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3" nodeType="clickEffect">
                                  <p:stCondLst>
                                    <p:cond delay="0"/>
                                  </p:stCondLst>
                                  <p:iterate>
                                    <p:tmAbs val="0"/>
                                  </p:iterate>
                                  <p:childTnLst>
                                    <p:set>
                                      <p:cBhvr>
                                        <p:cTn id="17" fill="hold"/>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1" animBg="1" advAuto="0"/>
      <p:bldP spid="416" grpId="2" animBg="1" advAuto="0"/>
      <p:bldP spid="417" grpId="3" animBg="1" advAuto="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Gini impurity"/>
          <p:cNvSpPr txBox="1"/>
          <p:nvPr/>
        </p:nvSpPr>
        <p:spPr>
          <a:xfrm>
            <a:off x="20545763" y="375969"/>
            <a:ext cx="2872132"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solidFill>
                  <a:srgbClr val="000000"/>
                </a:solidFill>
              </a:defRPr>
            </a:lvl1pPr>
          </a:lstStyle>
          <a:p>
            <a:r>
              <a:t>Gini impurity</a:t>
            </a:r>
          </a:p>
        </p:txBody>
      </p:sp>
      <p:sp>
        <p:nvSpPr>
          <p:cNvPr id="429" name="0.38"/>
          <p:cNvSpPr txBox="1"/>
          <p:nvPr/>
        </p:nvSpPr>
        <p:spPr>
          <a:xfrm>
            <a:off x="15764423" y="5905147"/>
            <a:ext cx="880441"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0.38</a:t>
            </a:r>
          </a:p>
        </p:txBody>
      </p:sp>
      <p:sp>
        <p:nvSpPr>
          <p:cNvPr id="430" name="0.5"/>
          <p:cNvSpPr txBox="1"/>
          <p:nvPr/>
        </p:nvSpPr>
        <p:spPr>
          <a:xfrm>
            <a:off x="15873871" y="8710506"/>
            <a:ext cx="661544"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0.5</a:t>
            </a:r>
          </a:p>
        </p:txBody>
      </p:sp>
      <p:sp>
        <p:nvSpPr>
          <p:cNvPr id="431" name="as a group becomes more homogeneous, its Gini Impurity decreases."/>
          <p:cNvSpPr txBox="1"/>
          <p:nvPr/>
        </p:nvSpPr>
        <p:spPr>
          <a:xfrm>
            <a:off x="5100163" y="11218112"/>
            <a:ext cx="14183674"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558800" indent="-558800" algn="l">
              <a:lnSpc>
                <a:spcPct val="120000"/>
              </a:lnSpc>
              <a:buSzPct val="123000"/>
              <a:buChar char="■"/>
              <a:defRPr sz="3400" spc="-68">
                <a:solidFill>
                  <a:srgbClr val="000000"/>
                </a:solidFill>
              </a:defRPr>
            </a:pPr>
            <a:r>
              <a:t>as a group becomes more </a:t>
            </a:r>
            <a:r>
              <a:rPr b="1"/>
              <a:t>homogeneous</a:t>
            </a:r>
            <a:r>
              <a:t>, its </a:t>
            </a:r>
            <a:r>
              <a:rPr b="1"/>
              <a:t>Gini Impurity</a:t>
            </a:r>
            <a:r>
              <a:t> decreases.</a:t>
            </a:r>
          </a:p>
        </p:txBody>
      </p:sp>
      <p:sp>
        <p:nvSpPr>
          <p:cNvPr id="432" name="Purchased?"/>
          <p:cNvSpPr/>
          <p:nvPr/>
        </p:nvSpPr>
        <p:spPr>
          <a:xfrm>
            <a:off x="9356811" y="412702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400" b="1">
                <a:solidFill>
                  <a:srgbClr val="000000"/>
                </a:solidFill>
              </a:defRPr>
            </a:lvl1pPr>
          </a:lstStyle>
          <a:p>
            <a:r>
              <a:t>Purchased?</a:t>
            </a:r>
          </a:p>
        </p:txBody>
      </p:sp>
      <p:sp>
        <p:nvSpPr>
          <p:cNvPr id="433" name="No"/>
          <p:cNvSpPr/>
          <p:nvPr/>
        </p:nvSpPr>
        <p:spPr>
          <a:xfrm>
            <a:off x="9356811" y="591499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434" name="No"/>
          <p:cNvSpPr/>
          <p:nvPr/>
        </p:nvSpPr>
        <p:spPr>
          <a:xfrm>
            <a:off x="9356811" y="668778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435" name="Yes"/>
          <p:cNvSpPr/>
          <p:nvPr/>
        </p:nvSpPr>
        <p:spPr>
          <a:xfrm>
            <a:off x="9356812" y="8099423"/>
            <a:ext cx="923262" cy="428362"/>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500">
                <a:solidFill>
                  <a:schemeClr val="accent3">
                    <a:hueOff val="914338"/>
                    <a:satOff val="31515"/>
                    <a:lumOff val="-30790"/>
                  </a:schemeClr>
                </a:solidFill>
              </a:defRPr>
            </a:lvl1pPr>
          </a:lstStyle>
          <a:p>
            <a:r>
              <a:rPr lang="en-US" dirty="0"/>
              <a:t>Yes</a:t>
            </a:r>
          </a:p>
        </p:txBody>
      </p:sp>
      <p:sp>
        <p:nvSpPr>
          <p:cNvPr id="436" name="Yes"/>
          <p:cNvSpPr/>
          <p:nvPr/>
        </p:nvSpPr>
        <p:spPr>
          <a:xfrm>
            <a:off x="9356811" y="949180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3">
                    <a:hueOff val="914338"/>
                    <a:satOff val="31515"/>
                    <a:lumOff val="-30790"/>
                  </a:schemeClr>
                </a:solidFill>
              </a:defRPr>
            </a:lvl1pPr>
          </a:lstStyle>
          <a:p>
            <a:r>
              <a:t>Yes</a:t>
            </a:r>
          </a:p>
        </p:txBody>
      </p:sp>
      <p:sp>
        <p:nvSpPr>
          <p:cNvPr id="437" name="Purchased?"/>
          <p:cNvSpPr/>
          <p:nvPr/>
        </p:nvSpPr>
        <p:spPr>
          <a:xfrm>
            <a:off x="15027191" y="412702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400" b="1">
                <a:solidFill>
                  <a:srgbClr val="000000"/>
                </a:solidFill>
              </a:defRPr>
            </a:lvl1pPr>
          </a:lstStyle>
          <a:p>
            <a:r>
              <a:t>Purchased?</a:t>
            </a:r>
          </a:p>
        </p:txBody>
      </p:sp>
      <p:sp>
        <p:nvSpPr>
          <p:cNvPr id="438" name="No"/>
          <p:cNvSpPr/>
          <p:nvPr/>
        </p:nvSpPr>
        <p:spPr>
          <a:xfrm>
            <a:off x="9356811" y="881615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t>No</a:t>
            </a:r>
          </a:p>
        </p:txBody>
      </p:sp>
      <p:sp>
        <p:nvSpPr>
          <p:cNvPr id="439" name="No"/>
          <p:cNvSpPr/>
          <p:nvPr/>
        </p:nvSpPr>
        <p:spPr>
          <a:xfrm>
            <a:off x="9356811" y="514221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440" name="No"/>
          <p:cNvSpPr/>
          <p:nvPr/>
        </p:nvSpPr>
        <p:spPr>
          <a:xfrm>
            <a:off x="14934642" y="591885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441" name="No"/>
          <p:cNvSpPr/>
          <p:nvPr/>
        </p:nvSpPr>
        <p:spPr>
          <a:xfrm>
            <a:off x="14934642" y="669163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t>No</a:t>
            </a:r>
          </a:p>
        </p:txBody>
      </p:sp>
      <p:sp>
        <p:nvSpPr>
          <p:cNvPr id="442" name="Yes"/>
          <p:cNvSpPr/>
          <p:nvPr/>
        </p:nvSpPr>
        <p:spPr>
          <a:xfrm flipH="1">
            <a:off x="14587903" y="7464421"/>
            <a:ext cx="346738" cy="1172867"/>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500">
                <a:solidFill>
                  <a:schemeClr val="accent3">
                    <a:hueOff val="914338"/>
                    <a:satOff val="31515"/>
                    <a:lumOff val="-30790"/>
                  </a:schemeClr>
                </a:solidFill>
              </a:defRPr>
            </a:lvl1pPr>
          </a:lstStyle>
          <a:p>
            <a:r>
              <a:rPr dirty="0"/>
              <a:t>Yes</a:t>
            </a:r>
          </a:p>
        </p:txBody>
      </p:sp>
      <p:sp>
        <p:nvSpPr>
          <p:cNvPr id="443" name="Yes"/>
          <p:cNvSpPr/>
          <p:nvPr/>
        </p:nvSpPr>
        <p:spPr>
          <a:xfrm>
            <a:off x="14934642" y="949565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3">
                    <a:hueOff val="914338"/>
                    <a:satOff val="31515"/>
                    <a:lumOff val="-30790"/>
                  </a:schemeClr>
                </a:solidFill>
              </a:defRPr>
            </a:lvl1pPr>
          </a:lstStyle>
          <a:p>
            <a:r>
              <a:t>Yes</a:t>
            </a:r>
          </a:p>
        </p:txBody>
      </p:sp>
      <p:sp>
        <p:nvSpPr>
          <p:cNvPr id="444" name="No"/>
          <p:cNvSpPr/>
          <p:nvPr/>
        </p:nvSpPr>
        <p:spPr>
          <a:xfrm>
            <a:off x="14934642" y="882001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t>No</a:t>
            </a:r>
          </a:p>
        </p:txBody>
      </p:sp>
      <p:sp>
        <p:nvSpPr>
          <p:cNvPr id="445" name="No"/>
          <p:cNvSpPr/>
          <p:nvPr/>
        </p:nvSpPr>
        <p:spPr>
          <a:xfrm>
            <a:off x="14934642" y="514607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447" name="0"/>
          <p:cNvSpPr txBox="1"/>
          <p:nvPr/>
        </p:nvSpPr>
        <p:spPr>
          <a:xfrm>
            <a:off x="7795409" y="5659413"/>
            <a:ext cx="333198"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rPr dirty="0"/>
              <a:t>0</a:t>
            </a:r>
          </a:p>
        </p:txBody>
      </p:sp>
      <p:sp>
        <p:nvSpPr>
          <p:cNvPr id="448" name="0.44"/>
          <p:cNvSpPr txBox="1"/>
          <p:nvPr/>
        </p:nvSpPr>
        <p:spPr>
          <a:xfrm>
            <a:off x="7521787" y="8561630"/>
            <a:ext cx="880441"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0.44</a:t>
            </a:r>
          </a:p>
        </p:txBody>
      </p:sp>
      <p:sp>
        <p:nvSpPr>
          <p:cNvPr id="2" name="Google Shape;403;p55">
            <a:extLst>
              <a:ext uri="{FF2B5EF4-FFF2-40B4-BE49-F238E27FC236}">
                <a16:creationId xmlns:a16="http://schemas.microsoft.com/office/drawing/2014/main" id="{42EF5801-5B38-3ACE-CD26-EA9162AACF8A}"/>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18</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EC6DE6F2-F90A-6CEB-C98A-6A3C3E25E851}"/>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29"/>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4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1" animBg="1" advAuto="0"/>
      <p:bldP spid="430" grpId="2" animBg="1" advAuto="0"/>
      <p:bldP spid="431" grpId="3" animBg="1" advAuto="0"/>
      <p:bldP spid="447" grpId="0" animBg="1"/>
      <p:bldP spid="4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Gini impurity"/>
          <p:cNvSpPr txBox="1"/>
          <p:nvPr/>
        </p:nvSpPr>
        <p:spPr>
          <a:xfrm>
            <a:off x="20545763" y="375969"/>
            <a:ext cx="2872132"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solidFill>
                  <a:srgbClr val="000000"/>
                </a:solidFill>
              </a:defRPr>
            </a:lvl1pPr>
          </a:lstStyle>
          <a:p>
            <a:r>
              <a:t>Gini impurity</a:t>
            </a:r>
          </a:p>
        </p:txBody>
      </p:sp>
      <p:sp>
        <p:nvSpPr>
          <p:cNvPr id="455" name="as a group becomes more homogeneous, its Gini Impurity decreases."/>
          <p:cNvSpPr txBox="1"/>
          <p:nvPr/>
        </p:nvSpPr>
        <p:spPr>
          <a:xfrm>
            <a:off x="5100163" y="10730596"/>
            <a:ext cx="14183674"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558800" indent="-558800" algn="l">
              <a:lnSpc>
                <a:spcPct val="120000"/>
              </a:lnSpc>
              <a:buSzPct val="123000"/>
              <a:buChar char="■"/>
              <a:defRPr sz="3400" spc="-68">
                <a:solidFill>
                  <a:srgbClr val="000000"/>
                </a:solidFill>
              </a:defRPr>
            </a:pPr>
            <a:r>
              <a:t>as a group becomes more </a:t>
            </a:r>
            <a:r>
              <a:rPr b="1"/>
              <a:t>homogeneous</a:t>
            </a:r>
            <a:r>
              <a:t>, its </a:t>
            </a:r>
            <a:r>
              <a:rPr b="1"/>
              <a:t>Gini Impurity</a:t>
            </a:r>
            <a:r>
              <a:t> decreases.</a:t>
            </a:r>
          </a:p>
        </p:txBody>
      </p:sp>
      <p:sp>
        <p:nvSpPr>
          <p:cNvPr id="456" name="perfect groups =&gt; 0 Gini Impurity =&gt; 100% predictions"/>
          <p:cNvSpPr txBox="1"/>
          <p:nvPr/>
        </p:nvSpPr>
        <p:spPr>
          <a:xfrm>
            <a:off x="5100163" y="11547637"/>
            <a:ext cx="14183674"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558800" indent="-558800" algn="l">
              <a:lnSpc>
                <a:spcPct val="120000"/>
              </a:lnSpc>
              <a:buSzPct val="123000"/>
              <a:buChar char="■"/>
              <a:defRPr sz="3400" spc="-68">
                <a:solidFill>
                  <a:srgbClr val="000000"/>
                </a:solidFill>
              </a:defRPr>
            </a:pPr>
            <a:r>
              <a:t>perfect groups =&gt; 0 </a:t>
            </a:r>
            <a:r>
              <a:rPr b="1"/>
              <a:t>Gini Impurity</a:t>
            </a:r>
            <a:r>
              <a:t> =&gt; 100% predictions</a:t>
            </a:r>
          </a:p>
        </p:txBody>
      </p:sp>
      <p:sp>
        <p:nvSpPr>
          <p:cNvPr id="2" name="Google Shape;403;p55">
            <a:extLst>
              <a:ext uri="{FF2B5EF4-FFF2-40B4-BE49-F238E27FC236}">
                <a16:creationId xmlns:a16="http://schemas.microsoft.com/office/drawing/2014/main" id="{A53C47C0-0C0C-9A2F-9C7D-68D5BFEE342D}"/>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19</a:t>
            </a:fld>
            <a:endParaRPr lang="en" dirty="0">
              <a:solidFill>
                <a:srgbClr val="004C7F"/>
              </a:solidFill>
              <a:latin typeface="Lato"/>
              <a:ea typeface="Lato"/>
              <a:cs typeface="Lato"/>
              <a:sym typeface="Lato"/>
            </a:endParaRPr>
          </a:p>
        </p:txBody>
      </p:sp>
      <p:sp>
        <p:nvSpPr>
          <p:cNvPr id="3" name="0.38">
            <a:extLst>
              <a:ext uri="{FF2B5EF4-FFF2-40B4-BE49-F238E27FC236}">
                <a16:creationId xmlns:a16="http://schemas.microsoft.com/office/drawing/2014/main" id="{B50CCB74-5AC1-E20F-6BCD-97383C02492A}"/>
              </a:ext>
            </a:extLst>
          </p:cNvPr>
          <p:cNvSpPr txBox="1"/>
          <p:nvPr/>
        </p:nvSpPr>
        <p:spPr>
          <a:xfrm>
            <a:off x="15764423" y="5905147"/>
            <a:ext cx="880441"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0.38</a:t>
            </a:r>
          </a:p>
        </p:txBody>
      </p:sp>
      <p:sp>
        <p:nvSpPr>
          <p:cNvPr id="4" name="0.5">
            <a:extLst>
              <a:ext uri="{FF2B5EF4-FFF2-40B4-BE49-F238E27FC236}">
                <a16:creationId xmlns:a16="http://schemas.microsoft.com/office/drawing/2014/main" id="{29A957CA-D81F-E812-4D72-C3FD02B98C79}"/>
              </a:ext>
            </a:extLst>
          </p:cNvPr>
          <p:cNvSpPr txBox="1"/>
          <p:nvPr/>
        </p:nvSpPr>
        <p:spPr>
          <a:xfrm>
            <a:off x="15873871" y="8710506"/>
            <a:ext cx="661544"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0.5</a:t>
            </a:r>
          </a:p>
        </p:txBody>
      </p:sp>
      <p:sp>
        <p:nvSpPr>
          <p:cNvPr id="5" name="Purchased?">
            <a:extLst>
              <a:ext uri="{FF2B5EF4-FFF2-40B4-BE49-F238E27FC236}">
                <a16:creationId xmlns:a16="http://schemas.microsoft.com/office/drawing/2014/main" id="{374C7DCB-6DEB-53F0-DE7B-9243F2C13CF7}"/>
              </a:ext>
            </a:extLst>
          </p:cNvPr>
          <p:cNvSpPr/>
          <p:nvPr/>
        </p:nvSpPr>
        <p:spPr>
          <a:xfrm>
            <a:off x="9356811" y="412702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400" b="1">
                <a:solidFill>
                  <a:srgbClr val="000000"/>
                </a:solidFill>
              </a:defRPr>
            </a:lvl1pPr>
          </a:lstStyle>
          <a:p>
            <a:r>
              <a:t>Purchased?</a:t>
            </a:r>
          </a:p>
        </p:txBody>
      </p:sp>
      <p:sp>
        <p:nvSpPr>
          <p:cNvPr id="6" name="No">
            <a:extLst>
              <a:ext uri="{FF2B5EF4-FFF2-40B4-BE49-F238E27FC236}">
                <a16:creationId xmlns:a16="http://schemas.microsoft.com/office/drawing/2014/main" id="{D6671C8A-C44F-CDB4-0ACE-70871439103A}"/>
              </a:ext>
            </a:extLst>
          </p:cNvPr>
          <p:cNvSpPr/>
          <p:nvPr/>
        </p:nvSpPr>
        <p:spPr>
          <a:xfrm>
            <a:off x="9356811" y="591499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7" name="No">
            <a:extLst>
              <a:ext uri="{FF2B5EF4-FFF2-40B4-BE49-F238E27FC236}">
                <a16:creationId xmlns:a16="http://schemas.microsoft.com/office/drawing/2014/main" id="{343DBBC8-1A11-74F4-1465-BD6B6BD60AB3}"/>
              </a:ext>
            </a:extLst>
          </p:cNvPr>
          <p:cNvSpPr/>
          <p:nvPr/>
        </p:nvSpPr>
        <p:spPr>
          <a:xfrm>
            <a:off x="9356811" y="668778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8" name="Yes">
            <a:extLst>
              <a:ext uri="{FF2B5EF4-FFF2-40B4-BE49-F238E27FC236}">
                <a16:creationId xmlns:a16="http://schemas.microsoft.com/office/drawing/2014/main" id="{EE1FA0E5-44BA-5532-0EF3-60C9A657DF11}"/>
              </a:ext>
            </a:extLst>
          </p:cNvPr>
          <p:cNvSpPr/>
          <p:nvPr/>
        </p:nvSpPr>
        <p:spPr>
          <a:xfrm>
            <a:off x="9356812" y="8099423"/>
            <a:ext cx="923262" cy="428362"/>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500">
                <a:solidFill>
                  <a:schemeClr val="accent3">
                    <a:hueOff val="914338"/>
                    <a:satOff val="31515"/>
                    <a:lumOff val="-30790"/>
                  </a:schemeClr>
                </a:solidFill>
              </a:defRPr>
            </a:lvl1pPr>
          </a:lstStyle>
          <a:p>
            <a:r>
              <a:rPr lang="en-US" dirty="0"/>
              <a:t>Yes</a:t>
            </a:r>
          </a:p>
        </p:txBody>
      </p:sp>
      <p:sp>
        <p:nvSpPr>
          <p:cNvPr id="9" name="Yes">
            <a:extLst>
              <a:ext uri="{FF2B5EF4-FFF2-40B4-BE49-F238E27FC236}">
                <a16:creationId xmlns:a16="http://schemas.microsoft.com/office/drawing/2014/main" id="{2A3FE82B-F310-D328-E190-DB8E39D1CD8A}"/>
              </a:ext>
            </a:extLst>
          </p:cNvPr>
          <p:cNvSpPr/>
          <p:nvPr/>
        </p:nvSpPr>
        <p:spPr>
          <a:xfrm>
            <a:off x="9356811" y="949180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3">
                    <a:hueOff val="914338"/>
                    <a:satOff val="31515"/>
                    <a:lumOff val="-30790"/>
                  </a:schemeClr>
                </a:solidFill>
              </a:defRPr>
            </a:lvl1pPr>
          </a:lstStyle>
          <a:p>
            <a:r>
              <a:t>Yes</a:t>
            </a:r>
          </a:p>
        </p:txBody>
      </p:sp>
      <p:sp>
        <p:nvSpPr>
          <p:cNvPr id="10" name="Purchased?">
            <a:extLst>
              <a:ext uri="{FF2B5EF4-FFF2-40B4-BE49-F238E27FC236}">
                <a16:creationId xmlns:a16="http://schemas.microsoft.com/office/drawing/2014/main" id="{1A7AD7B3-F532-BE7C-3929-5F127A9C3BE1}"/>
              </a:ext>
            </a:extLst>
          </p:cNvPr>
          <p:cNvSpPr/>
          <p:nvPr/>
        </p:nvSpPr>
        <p:spPr>
          <a:xfrm>
            <a:off x="15027191" y="412702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400" b="1">
                <a:solidFill>
                  <a:srgbClr val="000000"/>
                </a:solidFill>
              </a:defRPr>
            </a:lvl1pPr>
          </a:lstStyle>
          <a:p>
            <a:r>
              <a:t>Purchased?</a:t>
            </a:r>
          </a:p>
        </p:txBody>
      </p:sp>
      <p:sp>
        <p:nvSpPr>
          <p:cNvPr id="11" name="No">
            <a:extLst>
              <a:ext uri="{FF2B5EF4-FFF2-40B4-BE49-F238E27FC236}">
                <a16:creationId xmlns:a16="http://schemas.microsoft.com/office/drawing/2014/main" id="{71529CEA-970E-DD0C-FC43-3725D3D4B8E2}"/>
              </a:ext>
            </a:extLst>
          </p:cNvPr>
          <p:cNvSpPr/>
          <p:nvPr/>
        </p:nvSpPr>
        <p:spPr>
          <a:xfrm>
            <a:off x="9356811" y="881615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t>No</a:t>
            </a:r>
          </a:p>
        </p:txBody>
      </p:sp>
      <p:sp>
        <p:nvSpPr>
          <p:cNvPr id="12" name="No">
            <a:extLst>
              <a:ext uri="{FF2B5EF4-FFF2-40B4-BE49-F238E27FC236}">
                <a16:creationId xmlns:a16="http://schemas.microsoft.com/office/drawing/2014/main" id="{71D6FE06-E7BA-285B-AA78-31FBD2663602}"/>
              </a:ext>
            </a:extLst>
          </p:cNvPr>
          <p:cNvSpPr/>
          <p:nvPr/>
        </p:nvSpPr>
        <p:spPr>
          <a:xfrm>
            <a:off x="9356811" y="514221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13" name="No">
            <a:extLst>
              <a:ext uri="{FF2B5EF4-FFF2-40B4-BE49-F238E27FC236}">
                <a16:creationId xmlns:a16="http://schemas.microsoft.com/office/drawing/2014/main" id="{C8F92BD5-5A99-E1BA-CDE3-11FCAC54EC60}"/>
              </a:ext>
            </a:extLst>
          </p:cNvPr>
          <p:cNvSpPr/>
          <p:nvPr/>
        </p:nvSpPr>
        <p:spPr>
          <a:xfrm>
            <a:off x="14934642" y="591885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14" name="No">
            <a:extLst>
              <a:ext uri="{FF2B5EF4-FFF2-40B4-BE49-F238E27FC236}">
                <a16:creationId xmlns:a16="http://schemas.microsoft.com/office/drawing/2014/main" id="{DB0D7480-09EA-0635-DE60-A08D8E249BFC}"/>
              </a:ext>
            </a:extLst>
          </p:cNvPr>
          <p:cNvSpPr/>
          <p:nvPr/>
        </p:nvSpPr>
        <p:spPr>
          <a:xfrm>
            <a:off x="14934642" y="669163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t>No</a:t>
            </a:r>
          </a:p>
        </p:txBody>
      </p:sp>
      <p:sp>
        <p:nvSpPr>
          <p:cNvPr id="15" name="Yes">
            <a:extLst>
              <a:ext uri="{FF2B5EF4-FFF2-40B4-BE49-F238E27FC236}">
                <a16:creationId xmlns:a16="http://schemas.microsoft.com/office/drawing/2014/main" id="{68186AC4-EBFE-BF55-B40F-074DE2982F2A}"/>
              </a:ext>
            </a:extLst>
          </p:cNvPr>
          <p:cNvSpPr/>
          <p:nvPr/>
        </p:nvSpPr>
        <p:spPr>
          <a:xfrm flipH="1">
            <a:off x="14587903" y="7464421"/>
            <a:ext cx="346738" cy="1172867"/>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500">
                <a:solidFill>
                  <a:schemeClr val="accent3">
                    <a:hueOff val="914338"/>
                    <a:satOff val="31515"/>
                    <a:lumOff val="-30790"/>
                  </a:schemeClr>
                </a:solidFill>
              </a:defRPr>
            </a:lvl1pPr>
          </a:lstStyle>
          <a:p>
            <a:r>
              <a:rPr dirty="0"/>
              <a:t>Yes</a:t>
            </a:r>
          </a:p>
        </p:txBody>
      </p:sp>
      <p:sp>
        <p:nvSpPr>
          <p:cNvPr id="16" name="Yes">
            <a:extLst>
              <a:ext uri="{FF2B5EF4-FFF2-40B4-BE49-F238E27FC236}">
                <a16:creationId xmlns:a16="http://schemas.microsoft.com/office/drawing/2014/main" id="{9142BF0E-CD49-BF67-2F57-472A1E77C203}"/>
              </a:ext>
            </a:extLst>
          </p:cNvPr>
          <p:cNvSpPr/>
          <p:nvPr/>
        </p:nvSpPr>
        <p:spPr>
          <a:xfrm>
            <a:off x="14934642" y="949565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3">
                    <a:hueOff val="914338"/>
                    <a:satOff val="31515"/>
                    <a:lumOff val="-30790"/>
                  </a:schemeClr>
                </a:solidFill>
              </a:defRPr>
            </a:lvl1pPr>
          </a:lstStyle>
          <a:p>
            <a:r>
              <a:t>Yes</a:t>
            </a:r>
          </a:p>
        </p:txBody>
      </p:sp>
      <p:sp>
        <p:nvSpPr>
          <p:cNvPr id="17" name="No">
            <a:extLst>
              <a:ext uri="{FF2B5EF4-FFF2-40B4-BE49-F238E27FC236}">
                <a16:creationId xmlns:a16="http://schemas.microsoft.com/office/drawing/2014/main" id="{86A149F0-B88B-266E-419C-762A04899384}"/>
              </a:ext>
            </a:extLst>
          </p:cNvPr>
          <p:cNvSpPr/>
          <p:nvPr/>
        </p:nvSpPr>
        <p:spPr>
          <a:xfrm>
            <a:off x="14934642" y="882001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t>No</a:t>
            </a:r>
          </a:p>
        </p:txBody>
      </p:sp>
      <p:sp>
        <p:nvSpPr>
          <p:cNvPr id="18" name="No">
            <a:extLst>
              <a:ext uri="{FF2B5EF4-FFF2-40B4-BE49-F238E27FC236}">
                <a16:creationId xmlns:a16="http://schemas.microsoft.com/office/drawing/2014/main" id="{63F39920-4020-F35C-3440-38E7951D5E54}"/>
              </a:ext>
            </a:extLst>
          </p:cNvPr>
          <p:cNvSpPr/>
          <p:nvPr/>
        </p:nvSpPr>
        <p:spPr>
          <a:xfrm>
            <a:off x="14934642" y="514607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solidFill>
                  <a:schemeClr val="accent5">
                    <a:lumOff val="-29866"/>
                  </a:schemeClr>
                </a:solidFill>
              </a:defRPr>
            </a:lvl1pPr>
          </a:lstStyle>
          <a:p>
            <a:r>
              <a:rPr dirty="0"/>
              <a:t>No</a:t>
            </a:r>
          </a:p>
        </p:txBody>
      </p:sp>
      <p:sp>
        <p:nvSpPr>
          <p:cNvPr id="19" name="0">
            <a:extLst>
              <a:ext uri="{FF2B5EF4-FFF2-40B4-BE49-F238E27FC236}">
                <a16:creationId xmlns:a16="http://schemas.microsoft.com/office/drawing/2014/main" id="{518E78B2-829B-58E7-BF00-55C25B87118E}"/>
              </a:ext>
            </a:extLst>
          </p:cNvPr>
          <p:cNvSpPr txBox="1"/>
          <p:nvPr/>
        </p:nvSpPr>
        <p:spPr>
          <a:xfrm>
            <a:off x="7795409" y="5659413"/>
            <a:ext cx="333198"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rPr dirty="0"/>
              <a:t>0</a:t>
            </a:r>
          </a:p>
        </p:txBody>
      </p:sp>
      <p:sp>
        <p:nvSpPr>
          <p:cNvPr id="20" name="0.44">
            <a:extLst>
              <a:ext uri="{FF2B5EF4-FFF2-40B4-BE49-F238E27FC236}">
                <a16:creationId xmlns:a16="http://schemas.microsoft.com/office/drawing/2014/main" id="{CDD9DB9D-9F54-172C-47F6-B4ECBD52E954}"/>
              </a:ext>
            </a:extLst>
          </p:cNvPr>
          <p:cNvSpPr txBox="1"/>
          <p:nvPr/>
        </p:nvSpPr>
        <p:spPr>
          <a:xfrm>
            <a:off x="7521787" y="8561630"/>
            <a:ext cx="880441"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0.44</a:t>
            </a:r>
          </a:p>
        </p:txBody>
      </p:sp>
      <p:sp>
        <p:nvSpPr>
          <p:cNvPr id="21" name="Decision Trees">
            <a:extLst>
              <a:ext uri="{FF2B5EF4-FFF2-40B4-BE49-F238E27FC236}">
                <a16:creationId xmlns:a16="http://schemas.microsoft.com/office/drawing/2014/main" id="{3161AC1D-BD37-B6D8-FD49-88023FE3DAE4}"/>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p:cNvGrpSpPr/>
          <p:nvPr/>
        </p:nvGrpSpPr>
        <p:grpSpPr>
          <a:xfrm>
            <a:off x="15019580" y="5904741"/>
            <a:ext cx="4064364" cy="2660106"/>
            <a:chOff x="0" y="0"/>
            <a:chExt cx="4064362" cy="2660105"/>
          </a:xfrm>
        </p:grpSpPr>
        <p:sp>
          <p:nvSpPr>
            <p:cNvPr id="162" name="White = 0"/>
            <p:cNvSpPr txBox="1"/>
            <p:nvPr/>
          </p:nvSpPr>
          <p:spPr>
            <a:xfrm>
              <a:off x="9125" y="-1"/>
              <a:ext cx="4055238" cy="11553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lnSpc>
                  <a:spcPct val="140000"/>
                </a:lnSpc>
                <a:defRPr sz="7000" b="1">
                  <a:solidFill>
                    <a:schemeClr val="accent1">
                      <a:hueOff val="114395"/>
                      <a:lumOff val="-24975"/>
                    </a:schemeClr>
                  </a:solidFill>
                </a:defRPr>
              </a:pPr>
              <a:r>
                <a:t>White</a:t>
              </a:r>
              <a:r>
                <a:rPr b="0">
                  <a:latin typeface="Helvetica Neue Medium"/>
                  <a:ea typeface="Helvetica Neue Medium"/>
                  <a:cs typeface="Helvetica Neue Medium"/>
                  <a:sym typeface="Helvetica Neue Medium"/>
                </a:rPr>
                <a:t> = 0</a:t>
              </a:r>
            </a:p>
          </p:txBody>
        </p:sp>
        <p:sp>
          <p:nvSpPr>
            <p:cNvPr id="163" name="Red = 1"/>
            <p:cNvSpPr txBox="1"/>
            <p:nvPr/>
          </p:nvSpPr>
          <p:spPr>
            <a:xfrm>
              <a:off x="0" y="1504792"/>
              <a:ext cx="3331592" cy="11553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lnSpc>
                  <a:spcPct val="140000"/>
                </a:lnSpc>
                <a:defRPr sz="7000" b="1">
                  <a:solidFill>
                    <a:schemeClr val="accent1">
                      <a:hueOff val="114395"/>
                      <a:lumOff val="-24975"/>
                    </a:schemeClr>
                  </a:solidFill>
                </a:defRPr>
              </a:pPr>
              <a:r>
                <a:t>Red</a:t>
              </a:r>
              <a:r>
                <a:rPr b="0">
                  <a:latin typeface="Helvetica Neue Medium"/>
                  <a:ea typeface="Helvetica Neue Medium"/>
                  <a:cs typeface="Helvetica Neue Medium"/>
                  <a:sym typeface="Helvetica Neue Medium"/>
                </a:rPr>
                <a:t> = 1</a:t>
              </a:r>
            </a:p>
          </p:txBody>
        </p:sp>
      </p:grpSp>
      <p:sp>
        <p:nvSpPr>
          <p:cNvPr id="165" name="categorical label outputs are named “classes”"/>
          <p:cNvSpPr txBox="1"/>
          <p:nvPr/>
        </p:nvSpPr>
        <p:spPr>
          <a:xfrm>
            <a:off x="7028330" y="12234252"/>
            <a:ext cx="10327339" cy="646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458215" indent="-458215" algn="l" defTabSz="1999437">
              <a:buSzPct val="123000"/>
              <a:buChar char="■"/>
              <a:defRPr sz="3607" b="1" spc="-72">
                <a:solidFill>
                  <a:srgbClr val="000000"/>
                </a:solidFill>
              </a:defRPr>
            </a:pPr>
            <a:r>
              <a:rPr b="0"/>
              <a:t>categorical label outputs</a:t>
            </a:r>
            <a:r>
              <a:rPr b="0">
                <a:latin typeface="Helvetica Neue Medium"/>
                <a:ea typeface="Helvetica Neue Medium"/>
                <a:cs typeface="Helvetica Neue Medium"/>
                <a:sym typeface="Helvetica Neue Medium"/>
              </a:rPr>
              <a:t> are named “</a:t>
            </a:r>
            <a:r>
              <a:t>classes</a:t>
            </a:r>
            <a:r>
              <a:rPr b="0">
                <a:latin typeface="Helvetica Neue Medium"/>
                <a:ea typeface="Helvetica Neue Medium"/>
                <a:cs typeface="Helvetica Neue Medium"/>
                <a:sym typeface="Helvetica Neue Medium"/>
              </a:rPr>
              <a:t>”</a:t>
            </a:r>
          </a:p>
        </p:txBody>
      </p:sp>
      <p:grpSp>
        <p:nvGrpSpPr>
          <p:cNvPr id="169" name="Group"/>
          <p:cNvGrpSpPr/>
          <p:nvPr/>
        </p:nvGrpSpPr>
        <p:grpSpPr>
          <a:xfrm>
            <a:off x="19357918" y="5479057"/>
            <a:ext cx="3456896" cy="1270001"/>
            <a:chOff x="-97827" y="354582"/>
            <a:chExt cx="3456895" cy="1270000"/>
          </a:xfrm>
        </p:grpSpPr>
        <p:sp>
          <p:nvSpPr>
            <p:cNvPr id="166" name="a class"/>
            <p:cNvSpPr/>
            <p:nvPr/>
          </p:nvSpPr>
          <p:spPr>
            <a:xfrm>
              <a:off x="2089068" y="35458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solidFill>
                    <a:schemeClr val="accent4">
                      <a:hueOff val="-1247790"/>
                      <a:lumOff val="-12326"/>
                    </a:schemeClr>
                  </a:solidFill>
                </a:defRPr>
              </a:lvl1pPr>
            </a:lstStyle>
            <a:p>
              <a:r>
                <a:t>a class</a:t>
              </a:r>
            </a:p>
          </p:txBody>
        </p:sp>
        <p:pic>
          <p:nvPicPr>
            <p:cNvPr id="167" name="Line Line" descr="Line Line"/>
            <p:cNvPicPr>
              <a:picLocks/>
            </p:cNvPicPr>
            <p:nvPr/>
          </p:nvPicPr>
          <p:blipFill>
            <a:blip r:embed="rId3">
              <a:alphaModFix amt="20000"/>
            </a:blip>
            <a:stretch>
              <a:fillRect/>
            </a:stretch>
          </p:blipFill>
          <p:spPr>
            <a:xfrm rot="9377184">
              <a:off x="-83898" y="718998"/>
              <a:ext cx="1156107" cy="311994"/>
            </a:xfrm>
            <a:prstGeom prst="rect">
              <a:avLst/>
            </a:prstGeom>
            <a:effectLst/>
          </p:spPr>
        </p:pic>
      </p:grpSp>
      <p:sp>
        <p:nvSpPr>
          <p:cNvPr id="170" name="Fixed acidity…"/>
          <p:cNvSpPr txBox="1"/>
          <p:nvPr/>
        </p:nvSpPr>
        <p:spPr>
          <a:xfrm>
            <a:off x="3514108" y="2649354"/>
            <a:ext cx="4630572" cy="8417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Fixed acidity</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Volatile acidity</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Citric acid</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Residual sugar</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Chlorides</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Free sulfur dioxide</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Total sulfur dioxide</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Density</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pH</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Sulphates</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Alcohol</a:t>
            </a:r>
          </a:p>
        </p:txBody>
      </p:sp>
      <p:grpSp>
        <p:nvGrpSpPr>
          <p:cNvPr id="176" name="Group"/>
          <p:cNvGrpSpPr/>
          <p:nvPr/>
        </p:nvGrpSpPr>
        <p:grpSpPr>
          <a:xfrm>
            <a:off x="8943261" y="6599794"/>
            <a:ext cx="5277739" cy="1270001"/>
            <a:chOff x="-38100" y="0"/>
            <a:chExt cx="5277738" cy="1270000"/>
          </a:xfrm>
        </p:grpSpPr>
        <p:pic>
          <p:nvPicPr>
            <p:cNvPr id="171" name="Line Line" descr="Line Line"/>
            <p:cNvPicPr>
              <a:picLocks/>
            </p:cNvPicPr>
            <p:nvPr/>
          </p:nvPicPr>
          <p:blipFill>
            <a:blip r:embed="rId4">
              <a:alphaModFix amt="20000"/>
            </a:blip>
            <a:stretch>
              <a:fillRect/>
            </a:stretch>
          </p:blipFill>
          <p:spPr>
            <a:xfrm>
              <a:off x="-38100" y="479003"/>
              <a:ext cx="866803" cy="311994"/>
            </a:xfrm>
            <a:prstGeom prst="rect">
              <a:avLst/>
            </a:prstGeom>
            <a:effectLst/>
          </p:spPr>
        </p:pic>
        <p:pic>
          <p:nvPicPr>
            <p:cNvPr id="173" name="Line Line" descr="Line Line"/>
            <p:cNvPicPr>
              <a:picLocks/>
            </p:cNvPicPr>
            <p:nvPr/>
          </p:nvPicPr>
          <p:blipFill>
            <a:blip r:embed="rId4">
              <a:alphaModFix amt="20000"/>
            </a:blip>
            <a:stretch>
              <a:fillRect/>
            </a:stretch>
          </p:blipFill>
          <p:spPr>
            <a:xfrm>
              <a:off x="4372836" y="479003"/>
              <a:ext cx="866803" cy="311994"/>
            </a:xfrm>
            <a:prstGeom prst="rect">
              <a:avLst/>
            </a:prstGeom>
            <a:effectLst/>
          </p:spPr>
        </p:pic>
        <p:sp>
          <p:nvSpPr>
            <p:cNvPr id="175" name="Model"/>
            <p:cNvSpPr/>
            <p:nvPr/>
          </p:nvSpPr>
          <p:spPr>
            <a:xfrm>
              <a:off x="1260070" y="0"/>
              <a:ext cx="2640139" cy="1270000"/>
            </a:xfrm>
            <a:prstGeom prst="roundRect">
              <a:avLst>
                <a:gd name="adj" fmla="val 9388"/>
              </a:avLst>
            </a:prstGeom>
            <a:solidFill>
              <a:srgbClr val="D5D5D5"/>
            </a:solidFill>
            <a:ln w="76200" cap="flat">
              <a:solidFill>
                <a:srgbClr val="5E5E5E"/>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825500">
                <a:defRPr sz="4000">
                  <a:solidFill>
                    <a:srgbClr val="000000"/>
                  </a:solidFill>
                  <a:latin typeface="Helvetica Neue Medium"/>
                  <a:ea typeface="Helvetica Neue Medium"/>
                  <a:cs typeface="Helvetica Neue Medium"/>
                  <a:sym typeface="Helvetica Neue Medium"/>
                </a:defRPr>
              </a:lvl1pPr>
            </a:lstStyle>
            <a:p>
              <a:r>
                <a:t>Model</a:t>
              </a:r>
            </a:p>
          </p:txBody>
        </p:sp>
      </p:grpSp>
      <p:sp>
        <p:nvSpPr>
          <p:cNvPr id="177" name="Classification!"/>
          <p:cNvSpPr txBox="1">
            <a:spLocks noGrp="1"/>
          </p:cNvSpPr>
          <p:nvPr>
            <p:ph type="ctrTitle"/>
          </p:nvPr>
        </p:nvSpPr>
        <p:spPr>
          <a:xfrm>
            <a:off x="452494" y="268805"/>
            <a:ext cx="4921102" cy="919132"/>
          </a:xfrm>
          <a:prstGeom prst="rect">
            <a:avLst/>
          </a:prstGeom>
        </p:spPr>
        <p:txBody>
          <a:bodyPr anchor="ctr">
            <a:normAutofit/>
          </a:bodyPr>
          <a:lstStyle/>
          <a:p>
            <a:pPr defTabSz="1097252">
              <a:defRPr sz="5219" i="1" spc="-104">
                <a:solidFill>
                  <a:schemeClr val="accent2">
                    <a:hueOff val="192982"/>
                    <a:satOff val="17755"/>
                    <a:lumOff val="-28483"/>
                  </a:schemeClr>
                </a:solidFill>
              </a:defRPr>
            </a:pPr>
            <a:r>
              <a:rPr lang="en-US" i="0" dirty="0"/>
              <a:t>Classification!</a:t>
            </a:r>
            <a:endParaRPr i="0" dirty="0"/>
          </a:p>
        </p:txBody>
      </p:sp>
      <p:sp>
        <p:nvSpPr>
          <p:cNvPr id="179" name="quick review"/>
          <p:cNvSpPr txBox="1"/>
          <p:nvPr/>
        </p:nvSpPr>
        <p:spPr>
          <a:xfrm>
            <a:off x="20223698" y="268805"/>
            <a:ext cx="3603026" cy="919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999718">
              <a:lnSpc>
                <a:spcPct val="80000"/>
              </a:lnSpc>
              <a:defRPr sz="4756" b="1" spc="-95">
                <a:solidFill>
                  <a:schemeClr val="accent4">
                    <a:hueOff val="-1247790"/>
                    <a:lumOff val="-12326"/>
                  </a:schemeClr>
                </a:solidFill>
              </a:defRPr>
            </a:lvl1pPr>
          </a:lstStyle>
          <a:p>
            <a:r>
              <a:t>quick review</a:t>
            </a:r>
          </a:p>
        </p:txBody>
      </p:sp>
      <p:sp>
        <p:nvSpPr>
          <p:cNvPr id="180" name="wine dataset"/>
          <p:cNvSpPr txBox="1"/>
          <p:nvPr/>
        </p:nvSpPr>
        <p:spPr>
          <a:xfrm>
            <a:off x="20223698" y="1074718"/>
            <a:ext cx="3603026" cy="646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ct val="80000"/>
              </a:lnSpc>
              <a:defRPr sz="3300" b="1" spc="-66">
                <a:solidFill>
                  <a:schemeClr val="accent4">
                    <a:hueOff val="-1247790"/>
                    <a:lumOff val="-12326"/>
                  </a:schemeClr>
                </a:solidFill>
              </a:defRPr>
            </a:lvl1pPr>
          </a:lstStyle>
          <a:p>
            <a:r>
              <a:t>wine dataset</a:t>
            </a:r>
          </a:p>
        </p:txBody>
      </p:sp>
      <p:sp>
        <p:nvSpPr>
          <p:cNvPr id="6" name="Google Shape;403;p55">
            <a:extLst>
              <a:ext uri="{FF2B5EF4-FFF2-40B4-BE49-F238E27FC236}">
                <a16:creationId xmlns:a16="http://schemas.microsoft.com/office/drawing/2014/main" id="{BA370507-D62D-C324-9E90-CA0080EB03D0}"/>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3" animBg="1" advAuto="0"/>
      <p:bldP spid="165" grpId="5" animBg="1" advAuto="0"/>
      <p:bldP spid="169" grpId="4" animBg="1" advAuto="0"/>
      <p:bldP spid="170" grpId="1" animBg="1" advAuto="0"/>
      <p:bldP spid="176"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Gini impurity"/>
          <p:cNvSpPr txBox="1"/>
          <p:nvPr/>
        </p:nvSpPr>
        <p:spPr>
          <a:xfrm>
            <a:off x="20545763" y="375969"/>
            <a:ext cx="2872132"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b="1">
                <a:solidFill>
                  <a:srgbClr val="000000"/>
                </a:solidFill>
              </a:defRPr>
            </a:lvl1pPr>
          </a:lstStyle>
          <a:p>
            <a:r>
              <a:t>Gini impurity</a:t>
            </a:r>
          </a:p>
        </p:txBody>
      </p:sp>
      <mc:AlternateContent xmlns:mc="http://schemas.openxmlformats.org/markup-compatibility/2006" xmlns:a14="http://schemas.microsoft.com/office/drawing/2010/main">
        <mc:Choice Requires="a14">
          <p:sp>
            <p:nvSpPr>
              <p:cNvPr id="482" name="Equation"/>
              <p:cNvSpPr txBox="1"/>
              <p:nvPr/>
            </p:nvSpPr>
            <p:spPr>
              <a:xfrm>
                <a:off x="6011507" y="5251747"/>
                <a:ext cx="10689374" cy="321250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8900" i="1">
                          <a:solidFill>
                            <a:srgbClr val="000000"/>
                          </a:solidFill>
                          <a:latin typeface="Cambria Math" panose="02040503050406030204" pitchFamily="18" charset="0"/>
                        </a:rPr>
                        <m:t>𝐺</m:t>
                      </m:r>
                      <m:r>
                        <a:rPr sz="8900" i="1">
                          <a:solidFill>
                            <a:srgbClr val="000000"/>
                          </a:solidFill>
                          <a:latin typeface="Cambria Math" panose="02040503050406030204" pitchFamily="18" charset="0"/>
                        </a:rPr>
                        <m:t>=</m:t>
                      </m:r>
                      <m:limUpp>
                        <m:limUppPr>
                          <m:ctrlPr>
                            <a:rPr sz="8900" i="1">
                              <a:solidFill>
                                <a:srgbClr val="000000"/>
                              </a:solidFill>
                              <a:latin typeface="Cambria Math" panose="02040503050406030204" pitchFamily="18" charset="0"/>
                            </a:rPr>
                          </m:ctrlPr>
                        </m:limUppPr>
                        <m:e>
                          <m:limLow>
                            <m:limLowPr>
                              <m:ctrlPr>
                                <a:rPr sz="8900" i="1">
                                  <a:solidFill>
                                    <a:srgbClr val="000000"/>
                                  </a:solidFill>
                                  <a:latin typeface="Cambria Math" panose="02040503050406030204" pitchFamily="18" charset="0"/>
                                </a:rPr>
                              </m:ctrlPr>
                            </m:limLowPr>
                            <m:e>
                              <m:r>
                                <a:rPr sz="8900" i="1">
                                  <a:solidFill>
                                    <a:srgbClr val="000000"/>
                                  </a:solidFill>
                                  <a:latin typeface="Cambria Math" panose="02040503050406030204" pitchFamily="18" charset="0"/>
                                </a:rPr>
                                <m:t>∑</m:t>
                              </m:r>
                            </m:e>
                            <m:lim>
                              <m:r>
                                <a:rPr sz="8900" i="1">
                                  <a:solidFill>
                                    <a:srgbClr val="000000"/>
                                  </a:solidFill>
                                  <a:latin typeface="Cambria Math" panose="02040503050406030204" pitchFamily="18" charset="0"/>
                                </a:rPr>
                                <m:t>𝑖</m:t>
                              </m:r>
                              <m:r>
                                <a:rPr sz="8900" i="1">
                                  <a:solidFill>
                                    <a:srgbClr val="000000"/>
                                  </a:solidFill>
                                  <a:latin typeface="Cambria Math" panose="02040503050406030204" pitchFamily="18" charset="0"/>
                                </a:rPr>
                                <m:t>=1</m:t>
                              </m:r>
                            </m:lim>
                          </m:limLow>
                        </m:e>
                        <m:lim>
                          <m:r>
                            <a:rPr sz="8900" i="1">
                              <a:solidFill>
                                <a:srgbClr val="000000"/>
                              </a:solidFill>
                              <a:latin typeface="Cambria Math" panose="02040503050406030204" pitchFamily="18" charset="0"/>
                            </a:rPr>
                            <m:t>𝐶</m:t>
                          </m:r>
                        </m:lim>
                      </m:limUpp>
                      <m:r>
                        <a:rPr sz="8900" i="1">
                          <a:solidFill>
                            <a:srgbClr val="000000"/>
                          </a:solidFill>
                          <a:latin typeface="Cambria Math" panose="02040503050406030204" pitchFamily="18" charset="0"/>
                        </a:rPr>
                        <m:t>𝑃</m:t>
                      </m:r>
                      <m:r>
                        <a:rPr sz="8900" i="1">
                          <a:solidFill>
                            <a:srgbClr val="000000"/>
                          </a:solidFill>
                          <a:latin typeface="Cambria Math" panose="02040503050406030204" pitchFamily="18" charset="0"/>
                        </a:rPr>
                        <m:t>(</m:t>
                      </m:r>
                      <m:r>
                        <a:rPr sz="8900" i="1">
                          <a:solidFill>
                            <a:srgbClr val="000000"/>
                          </a:solidFill>
                          <a:latin typeface="Cambria Math" panose="02040503050406030204" pitchFamily="18" charset="0"/>
                        </a:rPr>
                        <m:t>𝑖</m:t>
                      </m:r>
                      <m:r>
                        <a:rPr sz="8900" i="1">
                          <a:solidFill>
                            <a:srgbClr val="000000"/>
                          </a:solidFill>
                          <a:latin typeface="Cambria Math" panose="02040503050406030204" pitchFamily="18" charset="0"/>
                        </a:rPr>
                        <m:t>)⋅(1−</m:t>
                      </m:r>
                      <m:r>
                        <a:rPr sz="8900" i="1">
                          <a:solidFill>
                            <a:srgbClr val="000000"/>
                          </a:solidFill>
                          <a:latin typeface="Cambria Math" panose="02040503050406030204" pitchFamily="18" charset="0"/>
                        </a:rPr>
                        <m:t>𝑃</m:t>
                      </m:r>
                      <m:r>
                        <a:rPr sz="8900" i="1">
                          <a:solidFill>
                            <a:srgbClr val="000000"/>
                          </a:solidFill>
                          <a:latin typeface="Cambria Math" panose="02040503050406030204" pitchFamily="18" charset="0"/>
                        </a:rPr>
                        <m:t>(</m:t>
                      </m:r>
                      <m:r>
                        <a:rPr sz="8900" i="1">
                          <a:solidFill>
                            <a:srgbClr val="000000"/>
                          </a:solidFill>
                          <a:latin typeface="Cambria Math" panose="02040503050406030204" pitchFamily="18" charset="0"/>
                        </a:rPr>
                        <m:t>𝑖</m:t>
                      </m:r>
                      <m:r>
                        <a:rPr sz="8900" i="1">
                          <a:solidFill>
                            <a:srgbClr val="000000"/>
                          </a:solidFill>
                          <a:latin typeface="Cambria Math" panose="02040503050406030204" pitchFamily="18" charset="0"/>
                        </a:rPr>
                        <m:t>))</m:t>
                      </m:r>
                    </m:oMath>
                  </m:oMathPara>
                </a14:m>
                <a:endParaRPr sz="8900"/>
              </a:p>
            </p:txBody>
          </p:sp>
        </mc:Choice>
        <mc:Fallback xmlns="">
          <p:sp>
            <p:nvSpPr>
              <p:cNvPr id="482" name="Equation"/>
              <p:cNvSpPr txBox="1">
                <a:spLocks noRot="1" noChangeAspect="1" noMove="1" noResize="1" noEditPoints="1" noAdjustHandles="1" noChangeArrowheads="1" noChangeShapeType="1" noTextEdit="1"/>
              </p:cNvSpPr>
              <p:nvPr/>
            </p:nvSpPr>
            <p:spPr>
              <a:xfrm>
                <a:off x="6011507" y="5251747"/>
                <a:ext cx="10689374" cy="3212506"/>
              </a:xfrm>
              <a:prstGeom prst="rect">
                <a:avLst/>
              </a:prstGeom>
              <a:blipFill>
                <a:blip r:embed="rId3"/>
                <a:stretch>
                  <a:fillRect l="-3677" r="-12337"/>
                </a:stretch>
              </a:blipFill>
              <a:ln w="12700">
                <a:miter lim="400000"/>
              </a:ln>
            </p:spPr>
            <p:txBody>
              <a:bodyPr/>
              <a:lstStyle/>
              <a:p>
                <a:r>
                  <a:rPr lang="en-US">
                    <a:noFill/>
                  </a:rPr>
                  <a:t> </a:t>
                </a:r>
              </a:p>
            </p:txBody>
          </p:sp>
        </mc:Fallback>
      </mc:AlternateContent>
      <p:grpSp>
        <p:nvGrpSpPr>
          <p:cNvPr id="486" name="Group"/>
          <p:cNvGrpSpPr/>
          <p:nvPr/>
        </p:nvGrpSpPr>
        <p:grpSpPr>
          <a:xfrm>
            <a:off x="8587182" y="3803023"/>
            <a:ext cx="4849819" cy="2131271"/>
            <a:chOff x="0" y="-7613"/>
            <a:chExt cx="4849818" cy="2131269"/>
          </a:xfrm>
        </p:grpSpPr>
        <p:sp>
          <p:nvSpPr>
            <p:cNvPr id="483" name="Portion of that one class in group"/>
            <p:cNvSpPr txBox="1"/>
            <p:nvPr/>
          </p:nvSpPr>
          <p:spPr>
            <a:xfrm>
              <a:off x="0" y="-7613"/>
              <a:ext cx="4849818" cy="9951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900" b="1">
                  <a:solidFill>
                    <a:schemeClr val="accent4">
                      <a:hueOff val="-1247790"/>
                      <a:lumOff val="-12326"/>
                    </a:schemeClr>
                  </a:solidFill>
                </a:defRPr>
              </a:lvl1pPr>
            </a:lstStyle>
            <a:p>
              <a:r>
                <a:rPr lang="en-US" dirty="0"/>
                <a:t>Fraction</a:t>
              </a:r>
              <a:r>
                <a:rPr dirty="0"/>
                <a:t> of that one class in group</a:t>
              </a:r>
            </a:p>
          </p:txBody>
        </p:sp>
        <p:pic>
          <p:nvPicPr>
            <p:cNvPr id="484" name="Line Line" descr="Line Line"/>
            <p:cNvPicPr>
              <a:picLocks/>
            </p:cNvPicPr>
            <p:nvPr/>
          </p:nvPicPr>
          <p:blipFill>
            <a:blip r:embed="rId4"/>
            <a:stretch>
              <a:fillRect/>
            </a:stretch>
          </p:blipFill>
          <p:spPr>
            <a:xfrm rot="4518913">
              <a:off x="1983887" y="1519990"/>
              <a:ext cx="848538" cy="358793"/>
            </a:xfrm>
            <a:prstGeom prst="rect">
              <a:avLst/>
            </a:prstGeom>
            <a:effectLst/>
          </p:spPr>
        </p:pic>
      </p:grpSp>
      <p:grpSp>
        <p:nvGrpSpPr>
          <p:cNvPr id="490" name="Group"/>
          <p:cNvGrpSpPr/>
          <p:nvPr/>
        </p:nvGrpSpPr>
        <p:grpSpPr>
          <a:xfrm>
            <a:off x="6288239" y="8773929"/>
            <a:ext cx="5258719" cy="2333364"/>
            <a:chOff x="928587" y="-2119504"/>
            <a:chExt cx="5258717" cy="2333363"/>
          </a:xfrm>
        </p:grpSpPr>
        <p:sp>
          <p:nvSpPr>
            <p:cNvPr id="487" name="Add them up for all groups"/>
            <p:cNvSpPr txBox="1"/>
            <p:nvPr/>
          </p:nvSpPr>
          <p:spPr>
            <a:xfrm>
              <a:off x="928587" y="-781285"/>
              <a:ext cx="5258717" cy="995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900" b="1">
                  <a:solidFill>
                    <a:schemeClr val="accent4">
                      <a:hueOff val="-1247790"/>
                      <a:lumOff val="-12326"/>
                    </a:schemeClr>
                  </a:solidFill>
                </a:defRPr>
              </a:lvl1pPr>
            </a:lstStyle>
            <a:p>
              <a:r>
                <a:rPr dirty="0"/>
                <a:t>Add them up for all </a:t>
              </a:r>
              <a:r>
                <a:rPr lang="en-US" dirty="0"/>
                <a:t>classes</a:t>
              </a:r>
            </a:p>
            <a:p>
              <a:r>
                <a:rPr lang="en-US" dirty="0"/>
                <a:t>(in one side of the split)</a:t>
              </a:r>
              <a:endParaRPr dirty="0"/>
            </a:p>
          </p:txBody>
        </p:sp>
        <p:pic>
          <p:nvPicPr>
            <p:cNvPr id="488" name="Line Line" descr="Line Line"/>
            <p:cNvPicPr>
              <a:picLocks/>
            </p:cNvPicPr>
            <p:nvPr/>
          </p:nvPicPr>
          <p:blipFill>
            <a:blip r:embed="rId5"/>
            <a:stretch>
              <a:fillRect/>
            </a:stretch>
          </p:blipFill>
          <p:spPr>
            <a:xfrm rot="16200000">
              <a:off x="2659402" y="-1604806"/>
              <a:ext cx="1388190" cy="358793"/>
            </a:xfrm>
            <a:prstGeom prst="rect">
              <a:avLst/>
            </a:prstGeom>
            <a:effectLst/>
          </p:spPr>
        </p:pic>
      </p:grpSp>
      <p:grpSp>
        <p:nvGrpSpPr>
          <p:cNvPr id="494" name="Group"/>
          <p:cNvGrpSpPr/>
          <p:nvPr/>
        </p:nvGrpSpPr>
        <p:grpSpPr>
          <a:xfrm>
            <a:off x="13522673" y="3803023"/>
            <a:ext cx="4849820" cy="2149828"/>
            <a:chOff x="0" y="-7613"/>
            <a:chExt cx="4849818" cy="2149826"/>
          </a:xfrm>
        </p:grpSpPr>
        <p:sp>
          <p:nvSpPr>
            <p:cNvPr id="491" name="Portion of not that one class in the group"/>
            <p:cNvSpPr txBox="1"/>
            <p:nvPr/>
          </p:nvSpPr>
          <p:spPr>
            <a:xfrm>
              <a:off x="0" y="-7613"/>
              <a:ext cx="4849818" cy="9951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900" b="1">
                  <a:solidFill>
                    <a:schemeClr val="accent4">
                      <a:hueOff val="-1247790"/>
                      <a:lumOff val="-12326"/>
                    </a:schemeClr>
                  </a:solidFill>
                </a:defRPr>
              </a:lvl1pPr>
            </a:lstStyle>
            <a:p>
              <a:r>
                <a:rPr lang="en-US" dirty="0"/>
                <a:t>Fraction</a:t>
              </a:r>
              <a:r>
                <a:rPr dirty="0"/>
                <a:t> of not that one class in the group</a:t>
              </a:r>
            </a:p>
          </p:txBody>
        </p:sp>
        <p:pic>
          <p:nvPicPr>
            <p:cNvPr id="492" name="Line Line" descr="Line Line"/>
            <p:cNvPicPr>
              <a:picLocks/>
            </p:cNvPicPr>
            <p:nvPr/>
          </p:nvPicPr>
          <p:blipFill>
            <a:blip r:embed="rId6"/>
            <a:stretch>
              <a:fillRect/>
            </a:stretch>
          </p:blipFill>
          <p:spPr>
            <a:xfrm rot="6772178">
              <a:off x="1713719" y="1519608"/>
              <a:ext cx="886416" cy="358793"/>
            </a:xfrm>
            <a:prstGeom prst="rect">
              <a:avLst/>
            </a:prstGeom>
            <a:effectLst/>
          </p:spPr>
        </p:pic>
      </p:grpSp>
      <p:sp>
        <p:nvSpPr>
          <p:cNvPr id="495" name="Gini impurity measures the homogeneity in a group"/>
          <p:cNvSpPr txBox="1"/>
          <p:nvPr/>
        </p:nvSpPr>
        <p:spPr>
          <a:xfrm>
            <a:off x="7008150" y="12328809"/>
            <a:ext cx="10367701"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558800" indent="-558800" algn="l">
              <a:lnSpc>
                <a:spcPct val="120000"/>
              </a:lnSpc>
              <a:buSzPct val="123000"/>
              <a:buChar char="■"/>
              <a:defRPr sz="3400" b="1" spc="-68">
                <a:solidFill>
                  <a:srgbClr val="000000"/>
                </a:solidFill>
              </a:defRPr>
            </a:pPr>
            <a:r>
              <a:t>Gini impurity</a:t>
            </a:r>
            <a:r>
              <a:rPr b="0"/>
              <a:t> measures the homogeneity in a group</a:t>
            </a:r>
          </a:p>
        </p:txBody>
      </p:sp>
      <p:sp>
        <p:nvSpPr>
          <p:cNvPr id="2" name="Google Shape;403;p55">
            <a:extLst>
              <a:ext uri="{FF2B5EF4-FFF2-40B4-BE49-F238E27FC236}">
                <a16:creationId xmlns:a16="http://schemas.microsoft.com/office/drawing/2014/main" id="{7520B8BD-B6F8-2573-BAC3-9694EA63BB2A}"/>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20</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CAD459FD-67D5-719D-16DC-42EEF69F75F5}"/>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1" animBg="1" advAuto="0"/>
      <p:bldP spid="490" grpId="3" animBg="1" advAuto="0"/>
      <p:bldP spid="494" grpId="2" animBg="1" advAuto="0"/>
      <p:bldP spid="495"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0"/>
          <p:cNvSpPr txBox="1"/>
          <p:nvPr/>
        </p:nvSpPr>
        <p:spPr>
          <a:xfrm>
            <a:off x="13325825" y="5060209"/>
            <a:ext cx="333199"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a:t>
            </a:r>
          </a:p>
        </p:txBody>
      </p:sp>
      <p:sp>
        <p:nvSpPr>
          <p:cNvPr id="502" name="0.5"/>
          <p:cNvSpPr txBox="1"/>
          <p:nvPr/>
        </p:nvSpPr>
        <p:spPr>
          <a:xfrm>
            <a:off x="13161652" y="7862975"/>
            <a:ext cx="661544"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0.5</a:t>
            </a:r>
          </a:p>
        </p:txBody>
      </p:sp>
      <p:grpSp>
        <p:nvGrpSpPr>
          <p:cNvPr id="505" name="Group"/>
          <p:cNvGrpSpPr/>
          <p:nvPr/>
        </p:nvGrpSpPr>
        <p:grpSpPr>
          <a:xfrm>
            <a:off x="12997481" y="10390357"/>
            <a:ext cx="989889" cy="572781"/>
            <a:chOff x="0" y="0"/>
            <a:chExt cx="989888" cy="572779"/>
          </a:xfrm>
        </p:grpSpPr>
        <p:sp>
          <p:nvSpPr>
            <p:cNvPr id="503" name="0.5"/>
            <p:cNvSpPr txBox="1"/>
            <p:nvPr/>
          </p:nvSpPr>
          <p:spPr>
            <a:xfrm>
              <a:off x="164171" y="0"/>
              <a:ext cx="661544" cy="5727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100" b="1">
                  <a:solidFill>
                    <a:schemeClr val="accent4">
                      <a:hueOff val="-1247790"/>
                      <a:lumOff val="-12326"/>
                    </a:schemeClr>
                  </a:solidFill>
                </a:defRPr>
              </a:lvl1pPr>
            </a:lstStyle>
            <a:p>
              <a:r>
                <a:t>0.5</a:t>
              </a:r>
            </a:p>
          </p:txBody>
        </p:sp>
        <p:sp>
          <p:nvSpPr>
            <p:cNvPr id="504" name="Line"/>
            <p:cNvSpPr/>
            <p:nvPr/>
          </p:nvSpPr>
          <p:spPr>
            <a:xfrm>
              <a:off x="0" y="12699"/>
              <a:ext cx="989889" cy="1"/>
            </a:xfrm>
            <a:prstGeom prst="line">
              <a:avLst/>
            </a:prstGeom>
            <a:noFill/>
            <a:ln w="38100" cap="flat">
              <a:solidFill>
                <a:schemeClr val="accent4">
                  <a:hueOff val="-1247790"/>
                  <a:lumOff val="-12326"/>
                </a:schemeClr>
              </a:solidFill>
              <a:prstDash val="solid"/>
              <a:miter lim="400000"/>
            </a:ln>
            <a:effectLst/>
          </p:spPr>
          <p:txBody>
            <a:bodyPr wrap="square" lIns="50800" tIns="50800" rIns="50800" bIns="50800" numCol="1" anchor="ctr">
              <a:noAutofit/>
            </a:bodyPr>
            <a:lstStyle/>
            <a:p>
              <a:endParaRPr/>
            </a:p>
          </p:txBody>
        </p:sp>
      </p:grpSp>
      <p:sp>
        <p:nvSpPr>
          <p:cNvPr id="506" name="No"/>
          <p:cNvSpPr txBox="1"/>
          <p:nvPr/>
        </p:nvSpPr>
        <p:spPr>
          <a:xfrm>
            <a:off x="11846813" y="5393899"/>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07" name="No"/>
          <p:cNvSpPr txBox="1"/>
          <p:nvPr/>
        </p:nvSpPr>
        <p:spPr>
          <a:xfrm>
            <a:off x="11846813" y="6674682"/>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08" name="Yes"/>
          <p:cNvSpPr txBox="1"/>
          <p:nvPr/>
        </p:nvSpPr>
        <p:spPr>
          <a:xfrm>
            <a:off x="11785028" y="8993030"/>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509" name="Yes"/>
          <p:cNvSpPr txBox="1"/>
          <p:nvPr/>
        </p:nvSpPr>
        <p:spPr>
          <a:xfrm>
            <a:off x="11785028" y="7447464"/>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510" name="No"/>
          <p:cNvSpPr txBox="1"/>
          <p:nvPr/>
        </p:nvSpPr>
        <p:spPr>
          <a:xfrm>
            <a:off x="11846813" y="4621116"/>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11" name="No"/>
          <p:cNvSpPr txBox="1"/>
          <p:nvPr/>
        </p:nvSpPr>
        <p:spPr>
          <a:xfrm>
            <a:off x="11846813" y="8220247"/>
            <a:ext cx="690373" cy="60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12" name="Purchased?"/>
          <p:cNvSpPr txBox="1"/>
          <p:nvPr/>
        </p:nvSpPr>
        <p:spPr>
          <a:xfrm>
            <a:off x="10915015" y="3848412"/>
            <a:ext cx="2553971"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Purchased?</a:t>
            </a:r>
          </a:p>
        </p:txBody>
      </p:sp>
      <p:sp>
        <p:nvSpPr>
          <p:cNvPr id="2" name="Google Shape;403;p55">
            <a:extLst>
              <a:ext uri="{FF2B5EF4-FFF2-40B4-BE49-F238E27FC236}">
                <a16:creationId xmlns:a16="http://schemas.microsoft.com/office/drawing/2014/main" id="{3642E9AE-5FBC-69B1-0E12-187B339B68C2}"/>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21</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7DE15132-80F5-1554-30F8-D7D9923BFDB3}"/>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1" animBg="1" advAuto="0"/>
      <p:bldP spid="502" grpId="2" animBg="1" advAuto="0"/>
      <p:bldP spid="505"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No"/>
          <p:cNvSpPr txBox="1"/>
          <p:nvPr/>
        </p:nvSpPr>
        <p:spPr>
          <a:xfrm>
            <a:off x="11846813" y="5393899"/>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19" name="No"/>
          <p:cNvSpPr txBox="1"/>
          <p:nvPr/>
        </p:nvSpPr>
        <p:spPr>
          <a:xfrm>
            <a:off x="11846813" y="6166682"/>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20" name="Yes"/>
          <p:cNvSpPr txBox="1"/>
          <p:nvPr/>
        </p:nvSpPr>
        <p:spPr>
          <a:xfrm>
            <a:off x="11785028" y="8993030"/>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521" name="Yes"/>
          <p:cNvSpPr txBox="1"/>
          <p:nvPr/>
        </p:nvSpPr>
        <p:spPr>
          <a:xfrm>
            <a:off x="11785028" y="6939464"/>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522" name="No"/>
          <p:cNvSpPr txBox="1"/>
          <p:nvPr/>
        </p:nvSpPr>
        <p:spPr>
          <a:xfrm>
            <a:off x="11846813" y="4621116"/>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23" name="No"/>
          <p:cNvSpPr txBox="1"/>
          <p:nvPr/>
        </p:nvSpPr>
        <p:spPr>
          <a:xfrm>
            <a:off x="11846813" y="8220247"/>
            <a:ext cx="690373" cy="60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24" name="Purchased?"/>
          <p:cNvSpPr txBox="1"/>
          <p:nvPr/>
        </p:nvSpPr>
        <p:spPr>
          <a:xfrm>
            <a:off x="10915015" y="3848412"/>
            <a:ext cx="2553971"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Purchased?</a:t>
            </a:r>
          </a:p>
        </p:txBody>
      </p:sp>
      <p:sp>
        <p:nvSpPr>
          <p:cNvPr id="525" name="0.38"/>
          <p:cNvSpPr txBox="1"/>
          <p:nvPr/>
        </p:nvSpPr>
        <p:spPr>
          <a:xfrm>
            <a:off x="13052204" y="5822209"/>
            <a:ext cx="880441"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0.38</a:t>
            </a:r>
          </a:p>
        </p:txBody>
      </p:sp>
      <p:sp>
        <p:nvSpPr>
          <p:cNvPr id="526" name="0.5"/>
          <p:cNvSpPr txBox="1"/>
          <p:nvPr/>
        </p:nvSpPr>
        <p:spPr>
          <a:xfrm>
            <a:off x="13161652" y="8624975"/>
            <a:ext cx="661544"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0.5</a:t>
            </a:r>
          </a:p>
        </p:txBody>
      </p:sp>
      <p:grpSp>
        <p:nvGrpSpPr>
          <p:cNvPr id="529" name="Group"/>
          <p:cNvGrpSpPr/>
          <p:nvPr/>
        </p:nvGrpSpPr>
        <p:grpSpPr>
          <a:xfrm>
            <a:off x="12997481" y="10390357"/>
            <a:ext cx="989889" cy="572781"/>
            <a:chOff x="0" y="0"/>
            <a:chExt cx="989888" cy="572779"/>
          </a:xfrm>
        </p:grpSpPr>
        <p:sp>
          <p:nvSpPr>
            <p:cNvPr id="527" name="0.88"/>
            <p:cNvSpPr txBox="1"/>
            <p:nvPr/>
          </p:nvSpPr>
          <p:spPr>
            <a:xfrm>
              <a:off x="54723" y="0"/>
              <a:ext cx="880441" cy="5727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100" b="1">
                  <a:solidFill>
                    <a:schemeClr val="accent4">
                      <a:hueOff val="-1247790"/>
                      <a:lumOff val="-12326"/>
                    </a:schemeClr>
                  </a:solidFill>
                </a:defRPr>
              </a:lvl1pPr>
            </a:lstStyle>
            <a:p>
              <a:r>
                <a:t>0.88</a:t>
              </a:r>
            </a:p>
          </p:txBody>
        </p:sp>
        <p:sp>
          <p:nvSpPr>
            <p:cNvPr id="528" name="Line"/>
            <p:cNvSpPr/>
            <p:nvPr/>
          </p:nvSpPr>
          <p:spPr>
            <a:xfrm>
              <a:off x="0" y="12699"/>
              <a:ext cx="989889" cy="1"/>
            </a:xfrm>
            <a:prstGeom prst="line">
              <a:avLst/>
            </a:prstGeom>
            <a:noFill/>
            <a:ln w="38100" cap="flat">
              <a:solidFill>
                <a:schemeClr val="accent4">
                  <a:hueOff val="-1247790"/>
                  <a:lumOff val="-12326"/>
                </a:schemeClr>
              </a:solidFill>
              <a:prstDash val="solid"/>
              <a:miter lim="400000"/>
            </a:ln>
            <a:effectLst/>
          </p:spPr>
          <p:txBody>
            <a:bodyPr wrap="square" lIns="50800" tIns="50800" rIns="50800" bIns="50800" numCol="1" anchor="ctr">
              <a:noAutofit/>
            </a:bodyPr>
            <a:lstStyle/>
            <a:p>
              <a:endParaRPr/>
            </a:p>
          </p:txBody>
        </p:sp>
      </p:grpSp>
      <p:sp>
        <p:nvSpPr>
          <p:cNvPr id="2" name="Google Shape;403;p55">
            <a:extLst>
              <a:ext uri="{FF2B5EF4-FFF2-40B4-BE49-F238E27FC236}">
                <a16:creationId xmlns:a16="http://schemas.microsoft.com/office/drawing/2014/main" id="{6E23696F-B25C-A844-D22D-6B307640F449}"/>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22</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7E3F073B-5E73-79ED-781F-6C44E21A0BD2}"/>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No"/>
          <p:cNvSpPr txBox="1"/>
          <p:nvPr/>
        </p:nvSpPr>
        <p:spPr>
          <a:xfrm>
            <a:off x="11846813" y="5393899"/>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34" name="No"/>
          <p:cNvSpPr txBox="1"/>
          <p:nvPr/>
        </p:nvSpPr>
        <p:spPr>
          <a:xfrm>
            <a:off x="11846813" y="6166682"/>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35" name="Yes"/>
          <p:cNvSpPr txBox="1"/>
          <p:nvPr/>
        </p:nvSpPr>
        <p:spPr>
          <a:xfrm>
            <a:off x="11785028" y="8993030"/>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536" name="Yes"/>
          <p:cNvSpPr txBox="1"/>
          <p:nvPr/>
        </p:nvSpPr>
        <p:spPr>
          <a:xfrm>
            <a:off x="11785028" y="7447464"/>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537" name="No"/>
          <p:cNvSpPr txBox="1"/>
          <p:nvPr/>
        </p:nvSpPr>
        <p:spPr>
          <a:xfrm>
            <a:off x="11846813" y="4621116"/>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38" name="No"/>
          <p:cNvSpPr txBox="1"/>
          <p:nvPr/>
        </p:nvSpPr>
        <p:spPr>
          <a:xfrm>
            <a:off x="11846813" y="8220247"/>
            <a:ext cx="690373" cy="60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39" name="Purchased?"/>
          <p:cNvSpPr txBox="1"/>
          <p:nvPr/>
        </p:nvSpPr>
        <p:spPr>
          <a:xfrm>
            <a:off x="10915015" y="3848412"/>
            <a:ext cx="2553971"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Purchased?</a:t>
            </a:r>
          </a:p>
        </p:txBody>
      </p:sp>
      <p:sp>
        <p:nvSpPr>
          <p:cNvPr id="540" name="0"/>
          <p:cNvSpPr txBox="1"/>
          <p:nvPr/>
        </p:nvSpPr>
        <p:spPr>
          <a:xfrm>
            <a:off x="13325825" y="5441209"/>
            <a:ext cx="333199"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a:t>
            </a:r>
          </a:p>
        </p:txBody>
      </p:sp>
      <p:sp>
        <p:nvSpPr>
          <p:cNvPr id="541" name="0.44"/>
          <p:cNvSpPr txBox="1"/>
          <p:nvPr/>
        </p:nvSpPr>
        <p:spPr>
          <a:xfrm>
            <a:off x="13052204" y="8243975"/>
            <a:ext cx="880441"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0.44</a:t>
            </a:r>
          </a:p>
        </p:txBody>
      </p:sp>
      <p:grpSp>
        <p:nvGrpSpPr>
          <p:cNvPr id="544" name="Group"/>
          <p:cNvGrpSpPr/>
          <p:nvPr/>
        </p:nvGrpSpPr>
        <p:grpSpPr>
          <a:xfrm>
            <a:off x="12997481" y="10390357"/>
            <a:ext cx="989889" cy="572781"/>
            <a:chOff x="0" y="0"/>
            <a:chExt cx="989888" cy="572779"/>
          </a:xfrm>
        </p:grpSpPr>
        <p:sp>
          <p:nvSpPr>
            <p:cNvPr id="542" name="0.44"/>
            <p:cNvSpPr txBox="1"/>
            <p:nvPr/>
          </p:nvSpPr>
          <p:spPr>
            <a:xfrm>
              <a:off x="54723" y="0"/>
              <a:ext cx="880441" cy="5727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100" b="1">
                  <a:solidFill>
                    <a:schemeClr val="accent4">
                      <a:hueOff val="-1247790"/>
                      <a:lumOff val="-12326"/>
                    </a:schemeClr>
                  </a:solidFill>
                </a:defRPr>
              </a:lvl1pPr>
            </a:lstStyle>
            <a:p>
              <a:r>
                <a:t>0.44</a:t>
              </a:r>
            </a:p>
          </p:txBody>
        </p:sp>
        <p:sp>
          <p:nvSpPr>
            <p:cNvPr id="543" name="Line"/>
            <p:cNvSpPr/>
            <p:nvPr/>
          </p:nvSpPr>
          <p:spPr>
            <a:xfrm>
              <a:off x="0" y="12699"/>
              <a:ext cx="989889" cy="1"/>
            </a:xfrm>
            <a:prstGeom prst="line">
              <a:avLst/>
            </a:prstGeom>
            <a:noFill/>
            <a:ln w="38100" cap="flat">
              <a:solidFill>
                <a:schemeClr val="accent4">
                  <a:hueOff val="-1247790"/>
                  <a:lumOff val="-12326"/>
                </a:schemeClr>
              </a:solidFill>
              <a:prstDash val="solid"/>
              <a:miter lim="400000"/>
            </a:ln>
            <a:effectLst/>
          </p:spPr>
          <p:txBody>
            <a:bodyPr wrap="square" lIns="50800" tIns="50800" rIns="50800" bIns="50800" numCol="1" anchor="ctr">
              <a:noAutofit/>
            </a:bodyPr>
            <a:lstStyle/>
            <a:p>
              <a:endParaRPr/>
            </a:p>
          </p:txBody>
        </p:sp>
      </p:grpSp>
      <p:grpSp>
        <p:nvGrpSpPr>
          <p:cNvPr id="547" name="Group"/>
          <p:cNvGrpSpPr/>
          <p:nvPr/>
        </p:nvGrpSpPr>
        <p:grpSpPr>
          <a:xfrm>
            <a:off x="3600549" y="3077115"/>
            <a:ext cx="4994040" cy="7561770"/>
            <a:chOff x="0" y="0"/>
            <a:chExt cx="4994039" cy="7561769"/>
          </a:xfrm>
        </p:grpSpPr>
        <p:pic>
          <p:nvPicPr>
            <p:cNvPr id="545" name="Image" descr="Image"/>
            <p:cNvPicPr>
              <a:picLocks noChangeAspect="1"/>
            </p:cNvPicPr>
            <p:nvPr/>
          </p:nvPicPr>
          <p:blipFill>
            <a:blip r:embed="rId3"/>
            <a:srcRect/>
            <a:stretch>
              <a:fillRect/>
            </a:stretch>
          </p:blipFill>
          <p:spPr>
            <a:xfrm>
              <a:off x="2090186" y="2141481"/>
              <a:ext cx="1483550" cy="5420289"/>
            </a:xfrm>
            <a:prstGeom prst="rect">
              <a:avLst/>
            </a:prstGeom>
            <a:ln w="12700" cap="flat">
              <a:noFill/>
              <a:miter lim="400000"/>
            </a:ln>
            <a:effectLst/>
          </p:spPr>
        </p:pic>
        <p:sp>
          <p:nvSpPr>
            <p:cNvPr id="546" name="we gotta do better than this, right?"/>
            <p:cNvSpPr txBox="1"/>
            <p:nvPr/>
          </p:nvSpPr>
          <p:spPr>
            <a:xfrm>
              <a:off x="0" y="0"/>
              <a:ext cx="4994040" cy="1962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4000">
                  <a:solidFill>
                    <a:srgbClr val="000000"/>
                  </a:solidFill>
                  <a:latin typeface="Comic Sans MS"/>
                  <a:ea typeface="Comic Sans MS"/>
                  <a:cs typeface="Comic Sans MS"/>
                  <a:sym typeface="Comic Sans MS"/>
                </a:defRPr>
              </a:lvl1pPr>
            </a:lstStyle>
            <a:p>
              <a:r>
                <a:rPr dirty="0"/>
                <a:t>we </a:t>
              </a:r>
              <a:r>
                <a:rPr dirty="0" err="1"/>
                <a:t>gotta</a:t>
              </a:r>
              <a:r>
                <a:rPr dirty="0"/>
                <a:t> do better than this, right?</a:t>
              </a:r>
            </a:p>
          </p:txBody>
        </p:sp>
      </p:grpSp>
      <p:sp>
        <p:nvSpPr>
          <p:cNvPr id="2" name="Google Shape;403;p55">
            <a:extLst>
              <a:ext uri="{FF2B5EF4-FFF2-40B4-BE49-F238E27FC236}">
                <a16:creationId xmlns:a16="http://schemas.microsoft.com/office/drawing/2014/main" id="{FB445577-42E6-6127-FE53-760C243D3F0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23</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712F12E6-E94D-D80B-AAD4-1F28DDE1F9FD}"/>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 grpId="1" animBg="1" advAuto="0"/>
      <p:bldP spid="547"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No"/>
          <p:cNvSpPr txBox="1"/>
          <p:nvPr/>
        </p:nvSpPr>
        <p:spPr>
          <a:xfrm>
            <a:off x="11846813" y="5393899"/>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54" name="No"/>
          <p:cNvSpPr txBox="1"/>
          <p:nvPr/>
        </p:nvSpPr>
        <p:spPr>
          <a:xfrm>
            <a:off x="11846813" y="6166682"/>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55" name="Yes"/>
          <p:cNvSpPr txBox="1"/>
          <p:nvPr/>
        </p:nvSpPr>
        <p:spPr>
          <a:xfrm>
            <a:off x="11785028" y="8993030"/>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556" name="Yes"/>
          <p:cNvSpPr txBox="1"/>
          <p:nvPr/>
        </p:nvSpPr>
        <p:spPr>
          <a:xfrm>
            <a:off x="11785028" y="7447464"/>
            <a:ext cx="81394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3">
                    <a:hueOff val="914338"/>
                    <a:satOff val="31515"/>
                    <a:lumOff val="-30790"/>
                  </a:schemeClr>
                </a:solidFill>
              </a:defRPr>
            </a:lvl1pPr>
          </a:lstStyle>
          <a:p>
            <a:r>
              <a:t>Yes</a:t>
            </a:r>
          </a:p>
        </p:txBody>
      </p:sp>
      <p:sp>
        <p:nvSpPr>
          <p:cNvPr id="557" name="No"/>
          <p:cNvSpPr txBox="1"/>
          <p:nvPr/>
        </p:nvSpPr>
        <p:spPr>
          <a:xfrm>
            <a:off x="11846813" y="4621116"/>
            <a:ext cx="69037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58" name="No"/>
          <p:cNvSpPr txBox="1"/>
          <p:nvPr/>
        </p:nvSpPr>
        <p:spPr>
          <a:xfrm>
            <a:off x="11846813" y="8220247"/>
            <a:ext cx="690373" cy="60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chemeClr val="accent5">
                    <a:lumOff val="-29866"/>
                  </a:schemeClr>
                </a:solidFill>
              </a:defRPr>
            </a:lvl1pPr>
          </a:lstStyle>
          <a:p>
            <a:r>
              <a:t>No</a:t>
            </a:r>
          </a:p>
        </p:txBody>
      </p:sp>
      <p:sp>
        <p:nvSpPr>
          <p:cNvPr id="559" name="Purchased?"/>
          <p:cNvSpPr txBox="1"/>
          <p:nvPr/>
        </p:nvSpPr>
        <p:spPr>
          <a:xfrm>
            <a:off x="10915015" y="3848412"/>
            <a:ext cx="2553971"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solidFill>
                  <a:srgbClr val="000000"/>
                </a:solidFill>
              </a:defRPr>
            </a:lvl1pPr>
          </a:lstStyle>
          <a:p>
            <a:r>
              <a:t>Purchased?</a:t>
            </a:r>
          </a:p>
        </p:txBody>
      </p:sp>
      <p:sp>
        <p:nvSpPr>
          <p:cNvPr id="560" name="0"/>
          <p:cNvSpPr txBox="1"/>
          <p:nvPr/>
        </p:nvSpPr>
        <p:spPr>
          <a:xfrm>
            <a:off x="13325825" y="5441209"/>
            <a:ext cx="333199"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a:t>
            </a:r>
          </a:p>
        </p:txBody>
      </p:sp>
      <p:sp>
        <p:nvSpPr>
          <p:cNvPr id="561" name="0.44"/>
          <p:cNvSpPr txBox="1"/>
          <p:nvPr/>
        </p:nvSpPr>
        <p:spPr>
          <a:xfrm>
            <a:off x="13052204" y="8243975"/>
            <a:ext cx="880441"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b="1">
                <a:solidFill>
                  <a:schemeClr val="accent4">
                    <a:hueOff val="-1247790"/>
                    <a:lumOff val="-12326"/>
                  </a:schemeClr>
                </a:solidFill>
              </a:defRPr>
            </a:lvl1pPr>
          </a:lstStyle>
          <a:p>
            <a:r>
              <a:t>0.44</a:t>
            </a:r>
          </a:p>
        </p:txBody>
      </p:sp>
      <p:grpSp>
        <p:nvGrpSpPr>
          <p:cNvPr id="564" name="Group"/>
          <p:cNvGrpSpPr/>
          <p:nvPr/>
        </p:nvGrpSpPr>
        <p:grpSpPr>
          <a:xfrm>
            <a:off x="12997481" y="10390357"/>
            <a:ext cx="989889" cy="572781"/>
            <a:chOff x="0" y="0"/>
            <a:chExt cx="989888" cy="572779"/>
          </a:xfrm>
        </p:grpSpPr>
        <p:sp>
          <p:nvSpPr>
            <p:cNvPr id="562" name="0.44"/>
            <p:cNvSpPr txBox="1"/>
            <p:nvPr/>
          </p:nvSpPr>
          <p:spPr>
            <a:xfrm>
              <a:off x="54723" y="0"/>
              <a:ext cx="880441" cy="5727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100" b="1">
                  <a:solidFill>
                    <a:schemeClr val="accent4">
                      <a:hueOff val="-1247790"/>
                      <a:lumOff val="-12326"/>
                    </a:schemeClr>
                  </a:solidFill>
                </a:defRPr>
              </a:lvl1pPr>
            </a:lstStyle>
            <a:p>
              <a:r>
                <a:t>0.44</a:t>
              </a:r>
            </a:p>
          </p:txBody>
        </p:sp>
        <p:sp>
          <p:nvSpPr>
            <p:cNvPr id="563" name="Line"/>
            <p:cNvSpPr/>
            <p:nvPr/>
          </p:nvSpPr>
          <p:spPr>
            <a:xfrm>
              <a:off x="0" y="12699"/>
              <a:ext cx="989889" cy="1"/>
            </a:xfrm>
            <a:prstGeom prst="line">
              <a:avLst/>
            </a:prstGeom>
            <a:noFill/>
            <a:ln w="38100" cap="flat">
              <a:solidFill>
                <a:schemeClr val="accent4">
                  <a:hueOff val="-1247790"/>
                  <a:lumOff val="-12326"/>
                </a:schemeClr>
              </a:solidFill>
              <a:prstDash val="solid"/>
              <a:miter lim="400000"/>
            </a:ln>
            <a:effectLst/>
          </p:spPr>
          <p:txBody>
            <a:bodyPr wrap="square" lIns="50800" tIns="50800" rIns="50800" bIns="50800" numCol="1" anchor="ctr">
              <a:noAutofit/>
            </a:bodyPr>
            <a:lstStyle/>
            <a:p>
              <a:endParaRPr/>
            </a:p>
          </p:txBody>
        </p:sp>
      </p:grpSp>
      <p:sp>
        <p:nvSpPr>
          <p:cNvPr id="565" name="just split again!"/>
          <p:cNvSpPr txBox="1"/>
          <p:nvPr/>
        </p:nvSpPr>
        <p:spPr>
          <a:xfrm>
            <a:off x="4204869" y="5878451"/>
            <a:ext cx="4493952" cy="1959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b="1">
                <a:solidFill>
                  <a:schemeClr val="accent2">
                    <a:hueOff val="192982"/>
                    <a:satOff val="17755"/>
                    <a:lumOff val="-28483"/>
                  </a:schemeClr>
                </a:solidFill>
              </a:defRPr>
            </a:lvl1pPr>
          </a:lstStyle>
          <a:p>
            <a:r>
              <a:t>just split again!</a:t>
            </a:r>
          </a:p>
        </p:txBody>
      </p:sp>
      <p:sp>
        <p:nvSpPr>
          <p:cNvPr id="2" name="Google Shape;403;p55">
            <a:extLst>
              <a:ext uri="{FF2B5EF4-FFF2-40B4-BE49-F238E27FC236}">
                <a16:creationId xmlns:a16="http://schemas.microsoft.com/office/drawing/2014/main" id="{6307C0E7-4852-D447-4C14-BFAD2BA56648}"/>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24</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97820543-19BF-1917-9CA3-DA6728486FB4}"/>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Make splits (using features and thresholds)…"/>
          <p:cNvSpPr txBox="1"/>
          <p:nvPr/>
        </p:nvSpPr>
        <p:spPr>
          <a:xfrm>
            <a:off x="6379536" y="4455548"/>
            <a:ext cx="12014790" cy="4804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722312" indent="-722312" algn="l">
              <a:lnSpc>
                <a:spcPct val="180000"/>
              </a:lnSpc>
              <a:buSzPct val="100000"/>
              <a:buAutoNum type="arabicPeriod"/>
              <a:defRPr sz="3500">
                <a:solidFill>
                  <a:srgbClr val="000000"/>
                </a:solidFill>
                <a:latin typeface="Helvetica Neue Light"/>
                <a:ea typeface="Helvetica Neue Light"/>
                <a:cs typeface="Helvetica Neue Light"/>
                <a:sym typeface="Helvetica Neue Light"/>
              </a:defRPr>
            </a:pPr>
            <a:r>
              <a:rPr dirty="0"/>
              <a:t>Make splits (using features and thresholds) </a:t>
            </a:r>
          </a:p>
          <a:p>
            <a:pPr marL="722312" indent="-722312" algn="l">
              <a:lnSpc>
                <a:spcPct val="180000"/>
              </a:lnSpc>
              <a:buSzPct val="100000"/>
              <a:buAutoNum type="arabicPeriod"/>
              <a:defRPr sz="3500">
                <a:solidFill>
                  <a:srgbClr val="000000"/>
                </a:solidFill>
                <a:latin typeface="Helvetica Neue Light"/>
                <a:ea typeface="Helvetica Neue Light"/>
                <a:cs typeface="Helvetica Neue Light"/>
                <a:sym typeface="Helvetica Neue Light"/>
              </a:defRPr>
            </a:pPr>
            <a:r>
              <a:rPr dirty="0"/>
              <a:t>Calculate Gini impurities</a:t>
            </a:r>
          </a:p>
          <a:p>
            <a:pPr marL="722312" indent="-722312" algn="l">
              <a:lnSpc>
                <a:spcPct val="180000"/>
              </a:lnSpc>
              <a:buSzPct val="100000"/>
              <a:buAutoNum type="arabicPeriod"/>
              <a:defRPr sz="3500">
                <a:solidFill>
                  <a:srgbClr val="000000"/>
                </a:solidFill>
                <a:latin typeface="Helvetica Neue Light"/>
                <a:ea typeface="Helvetica Neue Light"/>
                <a:cs typeface="Helvetica Neue Light"/>
                <a:sym typeface="Helvetica Neue Light"/>
              </a:defRPr>
            </a:pPr>
            <a:r>
              <a:rPr dirty="0"/>
              <a:t>Select the split </a:t>
            </a:r>
            <a:r>
              <a:rPr lang="en-US" dirty="0"/>
              <a:t>that results in </a:t>
            </a:r>
            <a:r>
              <a:rPr dirty="0"/>
              <a:t>the lowest Gini impurity</a:t>
            </a:r>
            <a:r>
              <a:rPr lang="en-US" dirty="0"/>
              <a:t> sum</a:t>
            </a:r>
            <a:endParaRPr dirty="0"/>
          </a:p>
          <a:p>
            <a:pPr marL="722312" indent="-722312" algn="l">
              <a:lnSpc>
                <a:spcPct val="180000"/>
              </a:lnSpc>
              <a:buSzPct val="100000"/>
              <a:buAutoNum type="arabicPeriod"/>
              <a:defRPr sz="3500">
                <a:solidFill>
                  <a:srgbClr val="000000"/>
                </a:solidFill>
                <a:latin typeface="Helvetica Neue Light"/>
                <a:ea typeface="Helvetica Neue Light"/>
                <a:cs typeface="Helvetica Neue Light"/>
                <a:sym typeface="Helvetica Neue Light"/>
              </a:defRPr>
            </a:pPr>
            <a:r>
              <a:rPr dirty="0"/>
              <a:t>If unhappy, </a:t>
            </a:r>
            <a:r>
              <a:rPr b="1" dirty="0">
                <a:solidFill>
                  <a:schemeClr val="accent2">
                    <a:hueOff val="192982"/>
                    <a:satOff val="17755"/>
                    <a:lumOff val="-28483"/>
                  </a:schemeClr>
                </a:solidFill>
                <a:latin typeface="+mn-lt"/>
                <a:ea typeface="+mn-ea"/>
                <a:cs typeface="+mn-cs"/>
                <a:sym typeface="Helvetica Neue"/>
              </a:rPr>
              <a:t>just split again!</a:t>
            </a:r>
            <a:r>
              <a:rPr dirty="0"/>
              <a:t> </a:t>
            </a:r>
          </a:p>
          <a:p>
            <a:pPr marL="722312" indent="-722312" algn="l">
              <a:lnSpc>
                <a:spcPct val="180000"/>
              </a:lnSpc>
              <a:buSzPct val="100000"/>
              <a:buAutoNum type="arabicPeriod"/>
              <a:defRPr sz="3500">
                <a:solidFill>
                  <a:srgbClr val="000000"/>
                </a:solidFill>
                <a:latin typeface="Helvetica Neue Light"/>
                <a:ea typeface="Helvetica Neue Light"/>
                <a:cs typeface="Helvetica Neue Light"/>
                <a:sym typeface="Helvetica Neue Light"/>
              </a:defRPr>
            </a:pPr>
            <a:r>
              <a:rPr dirty="0"/>
              <a:t>Repeat 1-4 as much as needed</a:t>
            </a:r>
          </a:p>
        </p:txBody>
      </p:sp>
      <p:grpSp>
        <p:nvGrpSpPr>
          <p:cNvPr id="575" name="Group"/>
          <p:cNvGrpSpPr/>
          <p:nvPr/>
        </p:nvGrpSpPr>
        <p:grpSpPr>
          <a:xfrm>
            <a:off x="11286000" y="9161055"/>
            <a:ext cx="3653570" cy="1510134"/>
            <a:chOff x="0" y="-128430"/>
            <a:chExt cx="3653569" cy="1510133"/>
          </a:xfrm>
        </p:grpSpPr>
        <p:sp>
          <p:nvSpPr>
            <p:cNvPr id="572" name="a hyperparameter"/>
            <p:cNvSpPr txBox="1"/>
            <p:nvPr/>
          </p:nvSpPr>
          <p:spPr>
            <a:xfrm>
              <a:off x="0" y="858518"/>
              <a:ext cx="3653570" cy="5231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900">
                  <a:solidFill>
                    <a:schemeClr val="accent4">
                      <a:hueOff val="-1247790"/>
                      <a:lumOff val="-12326"/>
                    </a:schemeClr>
                  </a:solidFill>
                  <a:latin typeface="Helvetica Neue Medium"/>
                  <a:ea typeface="Helvetica Neue Medium"/>
                  <a:cs typeface="Helvetica Neue Medium"/>
                  <a:sym typeface="Helvetica Neue Medium"/>
                </a:defRPr>
              </a:pPr>
              <a:r>
                <a:rPr dirty="0"/>
                <a:t>a </a:t>
              </a:r>
              <a:r>
                <a:rPr b="1" dirty="0">
                  <a:latin typeface="+mn-lt"/>
                  <a:ea typeface="+mn-ea"/>
                  <a:cs typeface="+mn-cs"/>
                  <a:sym typeface="Helvetica Neue"/>
                </a:rPr>
                <a:t>hyperparameter</a:t>
              </a:r>
            </a:p>
          </p:txBody>
        </p:sp>
        <p:pic>
          <p:nvPicPr>
            <p:cNvPr id="573" name="Line Line" descr="Line Line"/>
            <p:cNvPicPr>
              <a:picLocks/>
            </p:cNvPicPr>
            <p:nvPr/>
          </p:nvPicPr>
          <p:blipFill>
            <a:blip r:embed="rId3"/>
            <a:stretch>
              <a:fillRect/>
            </a:stretch>
          </p:blipFill>
          <p:spPr>
            <a:xfrm rot="13500000">
              <a:off x="968002" y="170896"/>
              <a:ext cx="993520" cy="354636"/>
            </a:xfrm>
            <a:prstGeom prst="rect">
              <a:avLst/>
            </a:prstGeom>
            <a:effectLst/>
          </p:spPr>
        </p:pic>
      </p:grpSp>
      <p:sp>
        <p:nvSpPr>
          <p:cNvPr id="2" name="Google Shape;403;p55">
            <a:extLst>
              <a:ext uri="{FF2B5EF4-FFF2-40B4-BE49-F238E27FC236}">
                <a16:creationId xmlns:a16="http://schemas.microsoft.com/office/drawing/2014/main" id="{86352CCF-DF82-2BEB-F7AE-A0B8C3E07ABB}"/>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25</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910580D0-DC5E-ECE9-C64A-95C9044B2B28}"/>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a:extLst>
              <a:ext uri="{FF2B5EF4-FFF2-40B4-BE49-F238E27FC236}">
                <a16:creationId xmlns:a16="http://schemas.microsoft.com/office/drawing/2014/main" id="{691FF65B-BFBF-070C-BA42-B182EF816841}"/>
              </a:ext>
            </a:extLst>
          </p:cNvPr>
          <p:cNvGrpSpPr/>
          <p:nvPr/>
        </p:nvGrpSpPr>
        <p:grpSpPr>
          <a:xfrm>
            <a:off x="709865" y="3585130"/>
            <a:ext cx="4994040" cy="7561770"/>
            <a:chOff x="0" y="0"/>
            <a:chExt cx="4994039" cy="7561769"/>
          </a:xfrm>
        </p:grpSpPr>
        <p:pic>
          <p:nvPicPr>
            <p:cNvPr id="11" name="Image" descr="Image">
              <a:extLst>
                <a:ext uri="{FF2B5EF4-FFF2-40B4-BE49-F238E27FC236}">
                  <a16:creationId xmlns:a16="http://schemas.microsoft.com/office/drawing/2014/main" id="{762A1F74-E09D-CD4E-0CB3-A967A5C14577}"/>
                </a:ext>
              </a:extLst>
            </p:cNvPr>
            <p:cNvPicPr>
              <a:picLocks noChangeAspect="1"/>
            </p:cNvPicPr>
            <p:nvPr/>
          </p:nvPicPr>
          <p:blipFill>
            <a:blip r:embed="rId3"/>
            <a:srcRect/>
            <a:stretch>
              <a:fillRect/>
            </a:stretch>
          </p:blipFill>
          <p:spPr>
            <a:xfrm>
              <a:off x="2090186" y="2141481"/>
              <a:ext cx="1483550" cy="5420289"/>
            </a:xfrm>
            <a:prstGeom prst="rect">
              <a:avLst/>
            </a:prstGeom>
            <a:ln w="12700" cap="flat">
              <a:noFill/>
              <a:miter lim="400000"/>
            </a:ln>
            <a:effectLst/>
          </p:spPr>
        </p:pic>
        <p:sp>
          <p:nvSpPr>
            <p:cNvPr id="12" name="we gotta do better than this, right?">
              <a:extLst>
                <a:ext uri="{FF2B5EF4-FFF2-40B4-BE49-F238E27FC236}">
                  <a16:creationId xmlns:a16="http://schemas.microsoft.com/office/drawing/2014/main" id="{F6EA9CFD-AD68-EB67-41C6-0F05919BA0C0}"/>
                </a:ext>
              </a:extLst>
            </p:cNvPr>
            <p:cNvSpPr txBox="1"/>
            <p:nvPr/>
          </p:nvSpPr>
          <p:spPr>
            <a:xfrm>
              <a:off x="0" y="0"/>
              <a:ext cx="4994040" cy="1962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4000">
                  <a:solidFill>
                    <a:srgbClr val="000000"/>
                  </a:solidFill>
                  <a:latin typeface="Comic Sans MS"/>
                  <a:ea typeface="Comic Sans MS"/>
                  <a:cs typeface="Comic Sans MS"/>
                  <a:sym typeface="Comic Sans MS"/>
                </a:defRPr>
              </a:lvl1pPr>
            </a:lstStyle>
            <a:p>
              <a:r>
                <a:rPr lang="en-US" dirty="0"/>
                <a:t>What if we do it a lot?</a:t>
              </a:r>
              <a:endParaRPr dirty="0"/>
            </a:p>
          </p:txBody>
        </p:sp>
      </p:grpSp>
      <p:pic>
        <p:nvPicPr>
          <p:cNvPr id="1026" name="Picture 2">
            <a:extLst>
              <a:ext uri="{FF2B5EF4-FFF2-40B4-BE49-F238E27FC236}">
                <a16:creationId xmlns:a16="http://schemas.microsoft.com/office/drawing/2014/main" id="{A311AB57-4F37-BBB1-664A-FFE0F60DE30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10536" y="4876041"/>
            <a:ext cx="7132382" cy="69490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4430E8-81B0-F2CA-49CE-B89DE3B66B3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991302" y="4004736"/>
            <a:ext cx="7305572" cy="72585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F75F032-1DE2-F93D-9E2D-90D3238914D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8904340" y="4965702"/>
            <a:ext cx="5931025" cy="60615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D3B07F8-2228-E3B6-5635-513FF527F5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801418" y="4325002"/>
            <a:ext cx="7132382" cy="70864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745AA45F-AC57-7B84-3284-5B25C10D775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666280" y="5803792"/>
            <a:ext cx="6580303" cy="653792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6D6E150-68CE-C5B8-1E23-0A2E5F06DA1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flipH="1">
            <a:off x="5985331" y="3888255"/>
            <a:ext cx="7403476" cy="843675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E4EE9C42-595D-9810-2E41-15B31F9DF38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2192000" y="5361339"/>
            <a:ext cx="6783698" cy="674001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85841EC-693E-923A-F514-14C638ED70D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4813919" y="4816989"/>
            <a:ext cx="7963491" cy="791220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2D95CC5-9A61-10BF-D3A9-D2EAFF3500C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06590" y="4520603"/>
            <a:ext cx="7707770" cy="76519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E338904-36ED-7D14-EEF6-4D8BD86721DE}"/>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793764" y="4785824"/>
            <a:ext cx="69024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2400B9F-D512-2D8C-B7EE-42C4493A57BA}"/>
              </a:ext>
            </a:extLst>
          </p:cNvPr>
          <p:cNvGrpSpPr/>
          <p:nvPr/>
        </p:nvGrpSpPr>
        <p:grpSpPr>
          <a:xfrm>
            <a:off x="10695157" y="1781361"/>
            <a:ext cx="3653571" cy="1636637"/>
            <a:chOff x="10695157" y="1781361"/>
            <a:chExt cx="3653571" cy="1636637"/>
          </a:xfrm>
        </p:grpSpPr>
        <p:grpSp>
          <p:nvGrpSpPr>
            <p:cNvPr id="2" name="Group">
              <a:extLst>
                <a:ext uri="{FF2B5EF4-FFF2-40B4-BE49-F238E27FC236}">
                  <a16:creationId xmlns:a16="http://schemas.microsoft.com/office/drawing/2014/main" id="{2A2841FF-74A6-BF4A-837F-B9669A803DAF}"/>
                </a:ext>
              </a:extLst>
            </p:cNvPr>
            <p:cNvGrpSpPr/>
            <p:nvPr/>
          </p:nvGrpSpPr>
          <p:grpSpPr>
            <a:xfrm>
              <a:off x="10695157" y="1781361"/>
              <a:ext cx="3653571" cy="1562836"/>
              <a:chOff x="0" y="858518"/>
              <a:chExt cx="3653570" cy="1562835"/>
            </a:xfrm>
          </p:grpSpPr>
          <p:sp>
            <p:nvSpPr>
              <p:cNvPr id="3" name="a hyperparameter">
                <a:extLst>
                  <a:ext uri="{FF2B5EF4-FFF2-40B4-BE49-F238E27FC236}">
                    <a16:creationId xmlns:a16="http://schemas.microsoft.com/office/drawing/2014/main" id="{2AFDAC4D-E955-49E1-091C-40244A6995AC}"/>
                  </a:ext>
                </a:extLst>
              </p:cNvPr>
              <p:cNvSpPr txBox="1"/>
              <p:nvPr/>
            </p:nvSpPr>
            <p:spPr>
              <a:xfrm>
                <a:off x="0" y="858518"/>
                <a:ext cx="3653570" cy="5231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900">
                    <a:solidFill>
                      <a:schemeClr val="accent4">
                        <a:hueOff val="-1247790"/>
                        <a:lumOff val="-12326"/>
                      </a:schemeClr>
                    </a:solidFill>
                    <a:latin typeface="Helvetica Neue Medium"/>
                    <a:ea typeface="Helvetica Neue Medium"/>
                    <a:cs typeface="Helvetica Neue Medium"/>
                    <a:sym typeface="Helvetica Neue Medium"/>
                  </a:defRPr>
                </a:pPr>
                <a:r>
                  <a:rPr lang="en-US" dirty="0"/>
                  <a:t>diverse</a:t>
                </a:r>
                <a:endParaRPr b="1" dirty="0">
                  <a:latin typeface="+mn-lt"/>
                  <a:ea typeface="+mn-ea"/>
                  <a:cs typeface="+mn-cs"/>
                  <a:sym typeface="Helvetica Neue"/>
                </a:endParaRPr>
              </a:p>
            </p:txBody>
          </p:sp>
          <p:pic>
            <p:nvPicPr>
              <p:cNvPr id="4" name="Line Line" descr="Line Line">
                <a:extLst>
                  <a:ext uri="{FF2B5EF4-FFF2-40B4-BE49-F238E27FC236}">
                    <a16:creationId xmlns:a16="http://schemas.microsoft.com/office/drawing/2014/main" id="{257596AC-4975-7604-04B2-3222A0A3CB37}"/>
                  </a:ext>
                </a:extLst>
              </p:cNvPr>
              <p:cNvPicPr>
                <a:picLocks/>
              </p:cNvPicPr>
              <p:nvPr/>
            </p:nvPicPr>
            <p:blipFill>
              <a:blip r:embed="rId14"/>
              <a:stretch>
                <a:fillRect/>
              </a:stretch>
            </p:blipFill>
            <p:spPr>
              <a:xfrm rot="6793663">
                <a:off x="401737" y="1747275"/>
                <a:ext cx="993520" cy="354636"/>
              </a:xfrm>
              <a:prstGeom prst="rect">
                <a:avLst/>
              </a:prstGeom>
              <a:effectLst/>
            </p:spPr>
          </p:pic>
        </p:grpSp>
        <p:pic>
          <p:nvPicPr>
            <p:cNvPr id="5" name="Line Line" descr="Line Line">
              <a:extLst>
                <a:ext uri="{FF2B5EF4-FFF2-40B4-BE49-F238E27FC236}">
                  <a16:creationId xmlns:a16="http://schemas.microsoft.com/office/drawing/2014/main" id="{2467AF09-E7A4-B3E1-9430-A2276CD9DE4B}"/>
                </a:ext>
              </a:extLst>
            </p:cNvPr>
            <p:cNvPicPr>
              <a:picLocks/>
            </p:cNvPicPr>
            <p:nvPr/>
          </p:nvPicPr>
          <p:blipFill>
            <a:blip r:embed="rId14"/>
            <a:stretch>
              <a:fillRect/>
            </a:stretch>
          </p:blipFill>
          <p:spPr>
            <a:xfrm rot="2960168">
              <a:off x="12817599" y="2743920"/>
              <a:ext cx="993521" cy="354636"/>
            </a:xfrm>
            <a:prstGeom prst="rect">
              <a:avLst/>
            </a:prstGeom>
            <a:effectLst/>
          </p:spPr>
        </p:pic>
      </p:grpSp>
      <p:sp>
        <p:nvSpPr>
          <p:cNvPr id="7" name="Google Shape;403;p55">
            <a:extLst>
              <a:ext uri="{FF2B5EF4-FFF2-40B4-BE49-F238E27FC236}">
                <a16:creationId xmlns:a16="http://schemas.microsoft.com/office/drawing/2014/main" id="{9A4B998B-7B54-D71E-A49E-175D0AE63AB7}"/>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26</a:t>
            </a:fld>
            <a:endParaRPr lang="en" dirty="0">
              <a:solidFill>
                <a:srgbClr val="004C7F"/>
              </a:solidFill>
              <a:latin typeface="Lato"/>
              <a:ea typeface="Lato"/>
              <a:cs typeface="Lato"/>
              <a:sym typeface="Lato"/>
            </a:endParaRPr>
          </a:p>
        </p:txBody>
      </p:sp>
      <p:sp>
        <p:nvSpPr>
          <p:cNvPr id="8" name="Decision Trees">
            <a:extLst>
              <a:ext uri="{FF2B5EF4-FFF2-40B4-BE49-F238E27FC236}">
                <a16:creationId xmlns:a16="http://schemas.microsoft.com/office/drawing/2014/main" id="{BCF7F7B2-840D-F1A2-6A13-29A2EC57818A}"/>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extLst>
      <p:ext uri="{BB962C8B-B14F-4D97-AF65-F5344CB8AC3E}">
        <p14:creationId xmlns:p14="http://schemas.microsoft.com/office/powerpoint/2010/main" val="26340448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300"/>
                                  </p:stCondLst>
                                  <p:childTnLst>
                                    <p:set>
                                      <p:cBhvr>
                                        <p:cTn id="13" dur="1" fill="hold">
                                          <p:stCondLst>
                                            <p:cond delay="0"/>
                                          </p:stCondLst>
                                        </p:cTn>
                                        <p:tgtEl>
                                          <p:spTgt spid="1036"/>
                                        </p:tgtEl>
                                        <p:attrNameLst>
                                          <p:attrName>style.visibility</p:attrName>
                                        </p:attrNameLst>
                                      </p:cBhvr>
                                      <p:to>
                                        <p:strVal val="visible"/>
                                      </p:to>
                                    </p:set>
                                  </p:childTnLst>
                                </p:cTn>
                              </p:par>
                            </p:childTnLst>
                          </p:cTn>
                        </p:par>
                        <p:par>
                          <p:cTn id="14" fill="hold">
                            <p:stCondLst>
                              <p:cond delay="300"/>
                            </p:stCondLst>
                            <p:childTnLst>
                              <p:par>
                                <p:cTn id="15" presetID="1" presetClass="entr" presetSubtype="0" fill="hold" nodeType="afterEffect">
                                  <p:stCondLst>
                                    <p:cond delay="250"/>
                                  </p:stCondLst>
                                  <p:childTnLst>
                                    <p:set>
                                      <p:cBhvr>
                                        <p:cTn id="16" dur="1" fill="hold">
                                          <p:stCondLst>
                                            <p:cond delay="0"/>
                                          </p:stCondLst>
                                        </p:cTn>
                                        <p:tgtEl>
                                          <p:spTgt spid="1034"/>
                                        </p:tgtEl>
                                        <p:attrNameLst>
                                          <p:attrName>style.visibility</p:attrName>
                                        </p:attrNameLst>
                                      </p:cBhvr>
                                      <p:to>
                                        <p:strVal val="visible"/>
                                      </p:to>
                                    </p:set>
                                  </p:childTnLst>
                                </p:cTn>
                              </p:par>
                            </p:childTnLst>
                          </p:cTn>
                        </p:par>
                        <p:par>
                          <p:cTn id="17" fill="hold">
                            <p:stCondLst>
                              <p:cond delay="550"/>
                            </p:stCondLst>
                            <p:childTnLst>
                              <p:par>
                                <p:cTn id="18" presetID="1" presetClass="entr" presetSubtype="0" fill="hold" nodeType="afterEffect">
                                  <p:stCondLst>
                                    <p:cond delay="200"/>
                                  </p:stCondLst>
                                  <p:childTnLst>
                                    <p:set>
                                      <p:cBhvr>
                                        <p:cTn id="19" dur="1" fill="hold">
                                          <p:stCondLst>
                                            <p:cond delay="0"/>
                                          </p:stCondLst>
                                        </p:cTn>
                                        <p:tgtEl>
                                          <p:spTgt spid="1040"/>
                                        </p:tgtEl>
                                        <p:attrNameLst>
                                          <p:attrName>style.visibility</p:attrName>
                                        </p:attrNameLst>
                                      </p:cBhvr>
                                      <p:to>
                                        <p:strVal val="visible"/>
                                      </p:to>
                                    </p:set>
                                  </p:childTnLst>
                                </p:cTn>
                              </p:par>
                            </p:childTnLst>
                          </p:cTn>
                        </p:par>
                        <p:par>
                          <p:cTn id="20" fill="hold">
                            <p:stCondLst>
                              <p:cond delay="750"/>
                            </p:stCondLst>
                            <p:childTnLst>
                              <p:par>
                                <p:cTn id="21" presetID="1" presetClass="entr" presetSubtype="0" fill="hold" nodeType="afterEffect">
                                  <p:stCondLst>
                                    <p:cond delay="150"/>
                                  </p:stCondLst>
                                  <p:childTnLst>
                                    <p:set>
                                      <p:cBhvr>
                                        <p:cTn id="22" dur="1" fill="hold">
                                          <p:stCondLst>
                                            <p:cond delay="0"/>
                                          </p:stCondLst>
                                        </p:cTn>
                                        <p:tgtEl>
                                          <p:spTgt spid="1032"/>
                                        </p:tgtEl>
                                        <p:attrNameLst>
                                          <p:attrName>style.visibility</p:attrName>
                                        </p:attrNameLst>
                                      </p:cBhvr>
                                      <p:to>
                                        <p:strVal val="visible"/>
                                      </p:to>
                                    </p:set>
                                  </p:childTnLst>
                                </p:cTn>
                              </p:par>
                            </p:childTnLst>
                          </p:cTn>
                        </p:par>
                        <p:par>
                          <p:cTn id="23" fill="hold">
                            <p:stCondLst>
                              <p:cond delay="900"/>
                            </p:stCondLst>
                            <p:childTnLst>
                              <p:par>
                                <p:cTn id="24" presetID="1" presetClass="entr" presetSubtype="0" fill="hold" nodeType="afterEffect">
                                  <p:stCondLst>
                                    <p:cond delay="100"/>
                                  </p:stCondLst>
                                  <p:childTnLst>
                                    <p:set>
                                      <p:cBhvr>
                                        <p:cTn id="25" dur="1" fill="hold">
                                          <p:stCondLst>
                                            <p:cond delay="0"/>
                                          </p:stCondLst>
                                        </p:cTn>
                                        <p:tgtEl>
                                          <p:spTgt spid="1042"/>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nodeType="afterEffect">
                                  <p:stCondLst>
                                    <p:cond delay="100"/>
                                  </p:stCondLst>
                                  <p:childTnLst>
                                    <p:set>
                                      <p:cBhvr>
                                        <p:cTn id="28" dur="1" fill="hold">
                                          <p:stCondLst>
                                            <p:cond delay="0"/>
                                          </p:stCondLst>
                                        </p:cTn>
                                        <p:tgtEl>
                                          <p:spTgt spid="1044"/>
                                        </p:tgtEl>
                                        <p:attrNameLst>
                                          <p:attrName>style.visibility</p:attrName>
                                        </p:attrNameLst>
                                      </p:cBhvr>
                                      <p:to>
                                        <p:strVal val="visible"/>
                                      </p:to>
                                    </p:set>
                                  </p:childTnLst>
                                </p:cTn>
                              </p:par>
                            </p:childTnLst>
                          </p:cTn>
                        </p:par>
                        <p:par>
                          <p:cTn id="29" fill="hold">
                            <p:stCondLst>
                              <p:cond delay="1100"/>
                            </p:stCondLst>
                            <p:childTnLst>
                              <p:par>
                                <p:cTn id="30" presetID="1" presetClass="entr" presetSubtype="0" fill="hold" nodeType="afterEffect">
                                  <p:stCondLst>
                                    <p:cond delay="100"/>
                                  </p:stCondLst>
                                  <p:childTnLst>
                                    <p:set>
                                      <p:cBhvr>
                                        <p:cTn id="31" dur="1" fill="hold">
                                          <p:stCondLst>
                                            <p:cond delay="0"/>
                                          </p:stCondLst>
                                        </p:cTn>
                                        <p:tgtEl>
                                          <p:spTgt spid="1046"/>
                                        </p:tgtEl>
                                        <p:attrNameLst>
                                          <p:attrName>style.visibility</p:attrName>
                                        </p:attrNameLst>
                                      </p:cBhvr>
                                      <p:to>
                                        <p:strVal val="visible"/>
                                      </p:to>
                                    </p:set>
                                  </p:childTnLst>
                                </p:cTn>
                              </p:par>
                            </p:childTnLst>
                          </p:cTn>
                        </p:par>
                        <p:par>
                          <p:cTn id="32" fill="hold">
                            <p:stCondLst>
                              <p:cond delay="1200"/>
                            </p:stCondLst>
                            <p:childTnLst>
                              <p:par>
                                <p:cTn id="33" presetID="1" presetClass="entr" presetSubtype="0" fill="hold" nodeType="afterEffect">
                                  <p:stCondLst>
                                    <p:cond delay="100"/>
                                  </p:stCondLst>
                                  <p:childTnLst>
                                    <p:set>
                                      <p:cBhvr>
                                        <p:cTn id="34" dur="1" fill="hold">
                                          <p:stCondLst>
                                            <p:cond delay="0"/>
                                          </p:stCondLst>
                                        </p:cTn>
                                        <p:tgtEl>
                                          <p:spTgt spid="1048"/>
                                        </p:tgtEl>
                                        <p:attrNameLst>
                                          <p:attrName>style.visibility</p:attrName>
                                        </p:attrNameLst>
                                      </p:cBhvr>
                                      <p:to>
                                        <p:strVal val="visible"/>
                                      </p:to>
                                    </p:set>
                                  </p:childTnLst>
                                </p:cTn>
                              </p:par>
                            </p:childTnLst>
                          </p:cTn>
                        </p:par>
                        <p:par>
                          <p:cTn id="35" fill="hold">
                            <p:stCondLst>
                              <p:cond delay="1300"/>
                            </p:stCondLst>
                            <p:childTnLst>
                              <p:par>
                                <p:cTn id="36" presetID="1" presetClass="entr" presetSubtype="0" fill="hold" nodeType="afterEffect">
                                  <p:stCondLst>
                                    <p:cond delay="100"/>
                                  </p:stCondLst>
                                  <p:childTnLst>
                                    <p:set>
                                      <p:cBhvr>
                                        <p:cTn id="37" dur="1" fill="hold">
                                          <p:stCondLst>
                                            <p:cond delay="0"/>
                                          </p:stCondLst>
                                        </p:cTn>
                                        <p:tgtEl>
                                          <p:spTgt spid="105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311AB57-4F37-BBB1-664A-FFE0F60DE3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2219" y="8577896"/>
            <a:ext cx="3376920" cy="32900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4430E8-81B0-F2CA-49CE-B89DE3B66B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10499" y="3073779"/>
            <a:ext cx="3124522" cy="31044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F75F032-1DE2-F93D-9E2D-90D3238914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10509210" y="3088445"/>
            <a:ext cx="3219232" cy="32900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D3B07F8-2228-E3B6-5635-513FF527F5C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05911" y="3073779"/>
            <a:ext cx="3221242" cy="32004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745AA45F-AC57-7B84-3284-5B25C10D775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28443" y="8819535"/>
            <a:ext cx="3463236" cy="34409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6D6E150-68CE-C5B8-1E23-0A2E5F06DA1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1886958" y="3073779"/>
            <a:ext cx="2787343" cy="317636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E4EE9C42-595D-9810-2E41-15B31F9DF38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731308" y="3414019"/>
            <a:ext cx="2782077" cy="27641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E338904-36ED-7D14-EEF6-4D8BD86721D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096184" y="8651437"/>
            <a:ext cx="2877421" cy="28588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85841EC-693E-923A-F514-14C638ED70D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7912508" y="8937522"/>
            <a:ext cx="3354294" cy="333269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2D95CC5-9A61-10BF-D3A9-D2EAFF3500C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361756" y="8672849"/>
            <a:ext cx="2877421" cy="2856592"/>
          </a:xfrm>
          <a:prstGeom prst="rect">
            <a:avLst/>
          </a:prstGeom>
          <a:noFill/>
          <a:extLst>
            <a:ext uri="{909E8E84-426E-40DD-AFC4-6F175D3DCCD1}">
              <a14:hiddenFill xmlns:a14="http://schemas.microsoft.com/office/drawing/2010/main">
                <a:solidFill>
                  <a:srgbClr val="FFFFFF"/>
                </a:solidFill>
              </a14:hiddenFill>
            </a:ext>
          </a:extLst>
        </p:spPr>
      </p:pic>
      <p:sp>
        <p:nvSpPr>
          <p:cNvPr id="2" name="just split again!">
            <a:extLst>
              <a:ext uri="{FF2B5EF4-FFF2-40B4-BE49-F238E27FC236}">
                <a16:creationId xmlns:a16="http://schemas.microsoft.com/office/drawing/2014/main" id="{C14CA258-F076-EF70-99D6-ED450A1448F7}"/>
              </a:ext>
            </a:extLst>
          </p:cNvPr>
          <p:cNvSpPr txBox="1"/>
          <p:nvPr/>
        </p:nvSpPr>
        <p:spPr>
          <a:xfrm>
            <a:off x="163765" y="1041176"/>
            <a:ext cx="585034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000" b="1">
                <a:solidFill>
                  <a:schemeClr val="accent2">
                    <a:hueOff val="192982"/>
                    <a:satOff val="17755"/>
                    <a:lumOff val="-28483"/>
                  </a:schemeClr>
                </a:solidFill>
              </a:defRPr>
            </a:lvl1pPr>
          </a:lstStyle>
          <a:p>
            <a:r>
              <a:rPr lang="en-US" dirty="0"/>
              <a:t>Random Forest</a:t>
            </a:r>
            <a:endParaRPr dirty="0"/>
          </a:p>
        </p:txBody>
      </p:sp>
      <p:sp>
        <p:nvSpPr>
          <p:cNvPr id="3" name="Rounded Rectangular Callout 2">
            <a:extLst>
              <a:ext uri="{FF2B5EF4-FFF2-40B4-BE49-F238E27FC236}">
                <a16:creationId xmlns:a16="http://schemas.microsoft.com/office/drawing/2014/main" id="{D15C086C-335E-568F-859B-23F3D08A9463}"/>
              </a:ext>
            </a:extLst>
          </p:cNvPr>
          <p:cNvSpPr/>
          <p:nvPr/>
        </p:nvSpPr>
        <p:spPr>
          <a:xfrm>
            <a:off x="4550625" y="2179715"/>
            <a:ext cx="1194305" cy="658336"/>
          </a:xfrm>
          <a:prstGeom prst="wedgeRoundRectCallout">
            <a:avLst>
              <a:gd name="adj1" fmla="val -69220"/>
              <a:gd name="adj2" fmla="val 91388"/>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Helvetica Neue Medium"/>
                <a:ea typeface="Helvetica Neue Medium"/>
                <a:cs typeface="Helvetica Neue Medium"/>
                <a:sym typeface="Helvetica Neue Medium"/>
              </a:rPr>
              <a:t>Aye</a:t>
            </a:r>
          </a:p>
        </p:txBody>
      </p:sp>
      <p:sp>
        <p:nvSpPr>
          <p:cNvPr id="4" name="Rounded Rectangular Callout 3">
            <a:extLst>
              <a:ext uri="{FF2B5EF4-FFF2-40B4-BE49-F238E27FC236}">
                <a16:creationId xmlns:a16="http://schemas.microsoft.com/office/drawing/2014/main" id="{80ABF4C5-0D1A-0B32-00F2-F14FD2D705EC}"/>
              </a:ext>
            </a:extLst>
          </p:cNvPr>
          <p:cNvSpPr/>
          <p:nvPr/>
        </p:nvSpPr>
        <p:spPr>
          <a:xfrm>
            <a:off x="13692518" y="2333313"/>
            <a:ext cx="1194305" cy="658336"/>
          </a:xfrm>
          <a:prstGeom prst="wedgeRoundRectCallout">
            <a:avLst>
              <a:gd name="adj1" fmla="val -69220"/>
              <a:gd name="adj2" fmla="val 91388"/>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Helvetica Neue Medium"/>
                <a:ea typeface="Helvetica Neue Medium"/>
                <a:cs typeface="Helvetica Neue Medium"/>
                <a:sym typeface="Helvetica Neue Medium"/>
              </a:rPr>
              <a:t>Aye</a:t>
            </a:r>
          </a:p>
        </p:txBody>
      </p:sp>
      <p:sp>
        <p:nvSpPr>
          <p:cNvPr id="5" name="Rounded Rectangular Callout 4">
            <a:extLst>
              <a:ext uri="{FF2B5EF4-FFF2-40B4-BE49-F238E27FC236}">
                <a16:creationId xmlns:a16="http://schemas.microsoft.com/office/drawing/2014/main" id="{E5828D68-C5C6-8511-A4F3-09B9F13AC46E}"/>
              </a:ext>
            </a:extLst>
          </p:cNvPr>
          <p:cNvSpPr/>
          <p:nvPr/>
        </p:nvSpPr>
        <p:spPr>
          <a:xfrm>
            <a:off x="17990342" y="2333313"/>
            <a:ext cx="1194305" cy="658336"/>
          </a:xfrm>
          <a:prstGeom prst="wedgeRoundRectCallout">
            <a:avLst>
              <a:gd name="adj1" fmla="val -69220"/>
              <a:gd name="adj2" fmla="val 91388"/>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Helvetica Neue Medium"/>
                <a:ea typeface="Helvetica Neue Medium"/>
                <a:cs typeface="Helvetica Neue Medium"/>
                <a:sym typeface="Helvetica Neue Medium"/>
              </a:rPr>
              <a:t>Aye</a:t>
            </a:r>
          </a:p>
        </p:txBody>
      </p:sp>
      <p:sp>
        <p:nvSpPr>
          <p:cNvPr id="6" name="Rounded Rectangular Callout 5">
            <a:extLst>
              <a:ext uri="{FF2B5EF4-FFF2-40B4-BE49-F238E27FC236}">
                <a16:creationId xmlns:a16="http://schemas.microsoft.com/office/drawing/2014/main" id="{73A5FA08-A907-AEEE-4820-9486AF5147DA}"/>
              </a:ext>
            </a:extLst>
          </p:cNvPr>
          <p:cNvSpPr/>
          <p:nvPr/>
        </p:nvSpPr>
        <p:spPr>
          <a:xfrm>
            <a:off x="1565066" y="7919560"/>
            <a:ext cx="1194305" cy="658336"/>
          </a:xfrm>
          <a:prstGeom prst="wedgeRoundRectCallout">
            <a:avLst>
              <a:gd name="adj1" fmla="val 56739"/>
              <a:gd name="adj2" fmla="val 82427"/>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Helvetica Neue Medium"/>
                <a:ea typeface="Helvetica Neue Medium"/>
                <a:cs typeface="Helvetica Neue Medium"/>
                <a:sym typeface="Helvetica Neue Medium"/>
              </a:rPr>
              <a:t>Aye</a:t>
            </a:r>
          </a:p>
        </p:txBody>
      </p:sp>
      <p:sp>
        <p:nvSpPr>
          <p:cNvPr id="7" name="Rounded Rectangular Callout 6">
            <a:extLst>
              <a:ext uri="{FF2B5EF4-FFF2-40B4-BE49-F238E27FC236}">
                <a16:creationId xmlns:a16="http://schemas.microsoft.com/office/drawing/2014/main" id="{A16CCA74-D078-44C2-4EFF-B94097C3A2F6}"/>
              </a:ext>
            </a:extLst>
          </p:cNvPr>
          <p:cNvSpPr/>
          <p:nvPr/>
        </p:nvSpPr>
        <p:spPr>
          <a:xfrm>
            <a:off x="6186227" y="7762244"/>
            <a:ext cx="1194305" cy="658336"/>
          </a:xfrm>
          <a:prstGeom prst="wedgeRoundRectCallout">
            <a:avLst>
              <a:gd name="adj1" fmla="val 56739"/>
              <a:gd name="adj2" fmla="val 82427"/>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Helvetica Neue Medium"/>
                <a:ea typeface="Helvetica Neue Medium"/>
                <a:cs typeface="Helvetica Neue Medium"/>
                <a:sym typeface="Helvetica Neue Medium"/>
              </a:rPr>
              <a:t>Aye</a:t>
            </a:r>
          </a:p>
        </p:txBody>
      </p:sp>
      <p:sp>
        <p:nvSpPr>
          <p:cNvPr id="8" name="Rounded Rectangular Callout 7">
            <a:extLst>
              <a:ext uri="{FF2B5EF4-FFF2-40B4-BE49-F238E27FC236}">
                <a16:creationId xmlns:a16="http://schemas.microsoft.com/office/drawing/2014/main" id="{CECE0DB8-9779-5B9F-65E6-86B19B8AC3F3}"/>
              </a:ext>
            </a:extLst>
          </p:cNvPr>
          <p:cNvSpPr/>
          <p:nvPr/>
        </p:nvSpPr>
        <p:spPr>
          <a:xfrm>
            <a:off x="13637090" y="7903738"/>
            <a:ext cx="1194305" cy="658336"/>
          </a:xfrm>
          <a:prstGeom prst="wedgeRoundRectCallout">
            <a:avLst>
              <a:gd name="adj1" fmla="val 56739"/>
              <a:gd name="adj2" fmla="val 82427"/>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Helvetica Neue Medium"/>
                <a:ea typeface="Helvetica Neue Medium"/>
                <a:cs typeface="Helvetica Neue Medium"/>
                <a:sym typeface="Helvetica Neue Medium"/>
              </a:rPr>
              <a:t>Aye</a:t>
            </a:r>
          </a:p>
        </p:txBody>
      </p:sp>
      <p:sp>
        <p:nvSpPr>
          <p:cNvPr id="13" name="Rounded Rectangular Callout 12">
            <a:extLst>
              <a:ext uri="{FF2B5EF4-FFF2-40B4-BE49-F238E27FC236}">
                <a16:creationId xmlns:a16="http://schemas.microsoft.com/office/drawing/2014/main" id="{63DA5C47-B769-88C8-63B9-BA5871C2782B}"/>
              </a:ext>
            </a:extLst>
          </p:cNvPr>
          <p:cNvSpPr/>
          <p:nvPr/>
        </p:nvSpPr>
        <p:spPr>
          <a:xfrm>
            <a:off x="17191679" y="8014513"/>
            <a:ext cx="1194305" cy="658336"/>
          </a:xfrm>
          <a:prstGeom prst="wedgeRoundRectCallout">
            <a:avLst>
              <a:gd name="adj1" fmla="val 56739"/>
              <a:gd name="adj2" fmla="val 82427"/>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Helvetica Neue Medium"/>
                <a:ea typeface="Helvetica Neue Medium"/>
                <a:cs typeface="Helvetica Neue Medium"/>
                <a:sym typeface="Helvetica Neue Medium"/>
              </a:rPr>
              <a:t>Aye</a:t>
            </a:r>
          </a:p>
        </p:txBody>
      </p:sp>
      <p:sp>
        <p:nvSpPr>
          <p:cNvPr id="14" name="Rounded Rectangular Callout 13">
            <a:extLst>
              <a:ext uri="{FF2B5EF4-FFF2-40B4-BE49-F238E27FC236}">
                <a16:creationId xmlns:a16="http://schemas.microsoft.com/office/drawing/2014/main" id="{5EA1CB94-7908-2B79-9E3C-921813E0DA59}"/>
              </a:ext>
            </a:extLst>
          </p:cNvPr>
          <p:cNvSpPr/>
          <p:nvPr/>
        </p:nvSpPr>
        <p:spPr>
          <a:xfrm>
            <a:off x="8251296" y="2186559"/>
            <a:ext cx="1194305" cy="658336"/>
          </a:xfrm>
          <a:prstGeom prst="wedgeRoundRectCallout">
            <a:avLst>
              <a:gd name="adj1" fmla="val -69220"/>
              <a:gd name="adj2" fmla="val 91388"/>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5">
                    <a:lumMod val="75000"/>
                  </a:schemeClr>
                </a:solidFill>
                <a:effectLst/>
                <a:uFillTx/>
                <a:latin typeface="Helvetica Neue Medium"/>
                <a:ea typeface="Helvetica Neue Medium"/>
                <a:cs typeface="Helvetica Neue Medium"/>
                <a:sym typeface="Helvetica Neue Medium"/>
              </a:rPr>
              <a:t>Nay</a:t>
            </a:r>
          </a:p>
        </p:txBody>
      </p:sp>
      <p:sp>
        <p:nvSpPr>
          <p:cNvPr id="15" name="Rounded Rectangular Callout 14">
            <a:extLst>
              <a:ext uri="{FF2B5EF4-FFF2-40B4-BE49-F238E27FC236}">
                <a16:creationId xmlns:a16="http://schemas.microsoft.com/office/drawing/2014/main" id="{21540B91-9DF1-FE13-5CC7-FB42E5A360C5}"/>
              </a:ext>
            </a:extLst>
          </p:cNvPr>
          <p:cNvSpPr/>
          <p:nvPr/>
        </p:nvSpPr>
        <p:spPr>
          <a:xfrm>
            <a:off x="21096455" y="2294179"/>
            <a:ext cx="1194305" cy="658336"/>
          </a:xfrm>
          <a:prstGeom prst="wedgeRoundRectCallout">
            <a:avLst>
              <a:gd name="adj1" fmla="val -69220"/>
              <a:gd name="adj2" fmla="val 91388"/>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5">
                    <a:lumMod val="75000"/>
                  </a:schemeClr>
                </a:solidFill>
                <a:effectLst/>
                <a:uFillTx/>
                <a:latin typeface="Helvetica Neue Medium"/>
                <a:ea typeface="Helvetica Neue Medium"/>
                <a:cs typeface="Helvetica Neue Medium"/>
                <a:sym typeface="Helvetica Neue Medium"/>
              </a:rPr>
              <a:t>Nay</a:t>
            </a:r>
          </a:p>
        </p:txBody>
      </p:sp>
      <p:sp>
        <p:nvSpPr>
          <p:cNvPr id="16" name="Rounded Rectangular Callout 15">
            <a:extLst>
              <a:ext uri="{FF2B5EF4-FFF2-40B4-BE49-F238E27FC236}">
                <a16:creationId xmlns:a16="http://schemas.microsoft.com/office/drawing/2014/main" id="{A3A8D7A6-C2F1-61D5-F314-2CECB73A254C}"/>
              </a:ext>
            </a:extLst>
          </p:cNvPr>
          <p:cNvSpPr/>
          <p:nvPr/>
        </p:nvSpPr>
        <p:spPr>
          <a:xfrm>
            <a:off x="10210235" y="7722378"/>
            <a:ext cx="1194305" cy="658336"/>
          </a:xfrm>
          <a:prstGeom prst="wedgeRoundRectCallout">
            <a:avLst>
              <a:gd name="adj1" fmla="val 57974"/>
              <a:gd name="adj2" fmla="val 86907"/>
              <a:gd name="adj3" fmla="val 16667"/>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5">
                    <a:lumMod val="75000"/>
                  </a:schemeClr>
                </a:solidFill>
                <a:effectLst/>
                <a:uFillTx/>
                <a:latin typeface="Helvetica Neue Medium"/>
                <a:ea typeface="Helvetica Neue Medium"/>
                <a:cs typeface="Helvetica Neue Medium"/>
                <a:sym typeface="Helvetica Neue Medium"/>
              </a:rPr>
              <a:t>Nay</a:t>
            </a:r>
          </a:p>
        </p:txBody>
      </p:sp>
      <p:grpSp>
        <p:nvGrpSpPr>
          <p:cNvPr id="26" name="Group 25">
            <a:extLst>
              <a:ext uri="{FF2B5EF4-FFF2-40B4-BE49-F238E27FC236}">
                <a16:creationId xmlns:a16="http://schemas.microsoft.com/office/drawing/2014/main" id="{3FFEBE04-CABF-18EE-1E29-3452E291FC1D}"/>
              </a:ext>
            </a:extLst>
          </p:cNvPr>
          <p:cNvGrpSpPr/>
          <p:nvPr/>
        </p:nvGrpSpPr>
        <p:grpSpPr>
          <a:xfrm>
            <a:off x="9308515" y="3365388"/>
            <a:ext cx="5766970" cy="5654510"/>
            <a:chOff x="9308515" y="3365388"/>
            <a:chExt cx="5766970" cy="5654510"/>
          </a:xfrm>
        </p:grpSpPr>
        <p:sp>
          <p:nvSpPr>
            <p:cNvPr id="24" name="Oval 23">
              <a:extLst>
                <a:ext uri="{FF2B5EF4-FFF2-40B4-BE49-F238E27FC236}">
                  <a16:creationId xmlns:a16="http://schemas.microsoft.com/office/drawing/2014/main" id="{81147576-AD9B-D507-09F7-5693CDF7F062}"/>
                </a:ext>
              </a:extLst>
            </p:cNvPr>
            <p:cNvSpPr/>
            <p:nvPr/>
          </p:nvSpPr>
          <p:spPr>
            <a:xfrm>
              <a:off x="9308515" y="3365388"/>
              <a:ext cx="5766970" cy="5562442"/>
            </a:xfrm>
            <a:prstGeom prst="ellipse">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106F6F8-FAC5-C027-A12A-97A9A6E05B7B}"/>
                </a:ext>
              </a:extLst>
            </p:cNvPr>
            <p:cNvSpPr/>
            <p:nvPr/>
          </p:nvSpPr>
          <p:spPr>
            <a:xfrm>
              <a:off x="9922617" y="3851043"/>
              <a:ext cx="4595449" cy="5168855"/>
            </a:xfrm>
            <a:prstGeom prst="rect">
              <a:avLst/>
            </a:prstGeom>
            <a:noFill/>
            <a:ln>
              <a:noFill/>
            </a:ln>
          </p:spPr>
          <p:txBody>
            <a:bodyPr wrap="none" lIns="91440" tIns="45720" rIns="91440" bIns="45720">
              <a:prstTxWarp prst="textArchUp">
                <a:avLst/>
              </a:prstTxWarp>
              <a:spAutoFit/>
            </a:bodyPr>
            <a:lstStyle/>
            <a:p>
              <a:pPr algn="ctr"/>
              <a:r>
                <a:rPr lang="en-US" sz="5400" b="0" cap="none" spc="0" dirty="0">
                  <a:ln w="0"/>
                  <a:solidFill>
                    <a:srgbClr val="006D64"/>
                  </a:solidFill>
                  <a:effectLst>
                    <a:outerShdw blurRad="38100" dist="25400" dir="5400000" algn="ctr" rotWithShape="0">
                      <a:srgbClr val="6E747A">
                        <a:alpha val="43000"/>
                      </a:srgbClr>
                    </a:outerShdw>
                  </a:effectLst>
                </a:rPr>
                <a:t>Seal of Approval</a:t>
              </a:r>
            </a:p>
          </p:txBody>
        </p:sp>
        <p:sp>
          <p:nvSpPr>
            <p:cNvPr id="22" name="Rectangle 21">
              <a:extLst>
                <a:ext uri="{FF2B5EF4-FFF2-40B4-BE49-F238E27FC236}">
                  <a16:creationId xmlns:a16="http://schemas.microsoft.com/office/drawing/2014/main" id="{0634055C-A537-9B9A-3236-D8521154339A}"/>
                </a:ext>
              </a:extLst>
            </p:cNvPr>
            <p:cNvSpPr/>
            <p:nvPr/>
          </p:nvSpPr>
          <p:spPr>
            <a:xfrm>
              <a:off x="9848534" y="4413956"/>
              <a:ext cx="4744137" cy="4120129"/>
            </a:xfrm>
            <a:prstGeom prst="rect">
              <a:avLst/>
            </a:prstGeom>
            <a:noFill/>
          </p:spPr>
          <p:txBody>
            <a:bodyPr wrap="none" lIns="91440" tIns="45720" rIns="91440" bIns="45720">
              <a:prstTxWarp prst="textArchDown">
                <a:avLst/>
              </a:prstTxWarp>
              <a:spAutoFit/>
            </a:bodyPr>
            <a:lstStyle/>
            <a:p>
              <a:pPr algn="ctr"/>
              <a:r>
                <a:rPr lang="en-US" sz="5400" b="0" cap="none" spc="0" dirty="0">
                  <a:ln w="0"/>
                  <a:solidFill>
                    <a:srgbClr val="006D64"/>
                  </a:solidFill>
                  <a:effectLst>
                    <a:outerShdw blurRad="38100" dist="19050" dir="2700000" algn="tl" rotWithShape="0">
                      <a:schemeClr val="dk1">
                        <a:alpha val="40000"/>
                      </a:schemeClr>
                    </a:outerShdw>
                  </a:effectLst>
                </a:rPr>
                <a:t>Council of the Trees</a:t>
              </a:r>
            </a:p>
          </p:txBody>
        </p:sp>
        <p:sp>
          <p:nvSpPr>
            <p:cNvPr id="23" name="Oval 22">
              <a:extLst>
                <a:ext uri="{FF2B5EF4-FFF2-40B4-BE49-F238E27FC236}">
                  <a16:creationId xmlns:a16="http://schemas.microsoft.com/office/drawing/2014/main" id="{999B1CCB-0DA6-A53E-9823-726B591534D3}"/>
                </a:ext>
              </a:extLst>
            </p:cNvPr>
            <p:cNvSpPr/>
            <p:nvPr/>
          </p:nvSpPr>
          <p:spPr>
            <a:xfrm>
              <a:off x="10319208" y="4278706"/>
              <a:ext cx="3754748" cy="3735807"/>
            </a:xfrm>
            <a:prstGeom prst="ellipse">
              <a:avLst/>
            </a:prstGeom>
            <a:solidFill>
              <a:schemeClr val="bg1"/>
            </a:solidFill>
            <a:ln w="12700" cap="flat">
              <a:solidFill>
                <a:srgbClr val="006D6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5" name="TextBox 24">
              <a:extLst>
                <a:ext uri="{FF2B5EF4-FFF2-40B4-BE49-F238E27FC236}">
                  <a16:creationId xmlns:a16="http://schemas.microsoft.com/office/drawing/2014/main" id="{0E90EC21-5662-0508-9048-0C31DDBE6E67}"/>
                </a:ext>
              </a:extLst>
            </p:cNvPr>
            <p:cNvSpPr txBox="1"/>
            <p:nvPr/>
          </p:nvSpPr>
          <p:spPr>
            <a:xfrm>
              <a:off x="11133529" y="5487871"/>
              <a:ext cx="211694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accent3"/>
                  </a:solidFill>
                  <a:effectLst/>
                  <a:uFillTx/>
                  <a:latin typeface="+mn-lt"/>
                  <a:ea typeface="+mn-ea"/>
                  <a:cs typeface="+mn-cs"/>
                  <a:sym typeface="Helvetica Neue"/>
                </a:rPr>
                <a:t>AYE</a:t>
              </a:r>
            </a:p>
          </p:txBody>
        </p:sp>
      </p:grpSp>
      <p:sp>
        <p:nvSpPr>
          <p:cNvPr id="9" name="Google Shape;403;p55">
            <a:extLst>
              <a:ext uri="{FF2B5EF4-FFF2-40B4-BE49-F238E27FC236}">
                <a16:creationId xmlns:a16="http://schemas.microsoft.com/office/drawing/2014/main" id="{571BF5FE-847F-D48F-07C7-36AFF410E519}"/>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27</a:t>
            </a:fld>
            <a:endParaRPr lang="en" dirty="0">
              <a:solidFill>
                <a:srgbClr val="004C7F"/>
              </a:solidFill>
              <a:latin typeface="Lato"/>
              <a:ea typeface="Lato"/>
              <a:cs typeface="Lato"/>
              <a:sym typeface="Lato"/>
            </a:endParaRPr>
          </a:p>
        </p:txBody>
      </p:sp>
      <p:sp>
        <p:nvSpPr>
          <p:cNvPr id="10" name="Decision Trees">
            <a:extLst>
              <a:ext uri="{FF2B5EF4-FFF2-40B4-BE49-F238E27FC236}">
                <a16:creationId xmlns:a16="http://schemas.microsoft.com/office/drawing/2014/main" id="{E5C24CA5-226A-F6DA-B30E-CC5BED748658}"/>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extLst>
      <p:ext uri="{BB962C8B-B14F-4D97-AF65-F5344CB8AC3E}">
        <p14:creationId xmlns:p14="http://schemas.microsoft.com/office/powerpoint/2010/main" val="8359145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9"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dissolv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Make splits (using features and thresholds)…"/>
          <p:cNvSpPr txBox="1"/>
          <p:nvPr/>
        </p:nvSpPr>
        <p:spPr>
          <a:xfrm>
            <a:off x="7996202" y="4940296"/>
            <a:ext cx="9552883" cy="3835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722312" indent="-722312" algn="l">
              <a:lnSpc>
                <a:spcPct val="180000"/>
              </a:lnSpc>
              <a:buSzPct val="100000"/>
              <a:buAutoNum type="arabicPeriod"/>
              <a:defRPr sz="3500">
                <a:solidFill>
                  <a:srgbClr val="000000"/>
                </a:solidFill>
                <a:latin typeface="Helvetica Neue Light"/>
                <a:ea typeface="Helvetica Neue Light"/>
                <a:cs typeface="Helvetica Neue Light"/>
                <a:sym typeface="Helvetica Neue Light"/>
              </a:defRPr>
            </a:pPr>
            <a:r>
              <a:rPr lang="en-US" dirty="0"/>
              <a:t>Make a lot of decision trees, on different portions of the data</a:t>
            </a:r>
            <a:endParaRPr dirty="0"/>
          </a:p>
          <a:p>
            <a:pPr marL="722312" indent="-722312" algn="l">
              <a:lnSpc>
                <a:spcPct val="180000"/>
              </a:lnSpc>
              <a:buSzPct val="100000"/>
              <a:buAutoNum type="arabicPeriod"/>
              <a:defRPr sz="3500">
                <a:solidFill>
                  <a:srgbClr val="000000"/>
                </a:solidFill>
                <a:latin typeface="Helvetica Neue Light"/>
                <a:ea typeface="Helvetica Neue Light"/>
                <a:cs typeface="Helvetica Neue Light"/>
                <a:sym typeface="Helvetica Neue Light"/>
              </a:defRPr>
            </a:pPr>
            <a:r>
              <a:rPr lang="en-US" dirty="0"/>
              <a:t>For a new sample, run all of them</a:t>
            </a:r>
          </a:p>
          <a:p>
            <a:pPr marL="722312" indent="-722312" algn="l">
              <a:lnSpc>
                <a:spcPct val="180000"/>
              </a:lnSpc>
              <a:buSzPct val="100000"/>
              <a:buAutoNum type="arabicPeriod"/>
              <a:defRPr sz="3500">
                <a:solidFill>
                  <a:srgbClr val="000000"/>
                </a:solidFill>
                <a:latin typeface="Helvetica Neue Light"/>
                <a:ea typeface="Helvetica Neue Light"/>
                <a:cs typeface="Helvetica Neue Light"/>
                <a:sym typeface="Helvetica Neue Light"/>
              </a:defRPr>
            </a:pPr>
            <a:r>
              <a:rPr lang="en-US" dirty="0"/>
              <a:t>Combine their votes and take the majority</a:t>
            </a:r>
          </a:p>
        </p:txBody>
      </p:sp>
      <p:sp>
        <p:nvSpPr>
          <p:cNvPr id="8" name="just split again!">
            <a:extLst>
              <a:ext uri="{FF2B5EF4-FFF2-40B4-BE49-F238E27FC236}">
                <a16:creationId xmlns:a16="http://schemas.microsoft.com/office/drawing/2014/main" id="{894CE69A-E77C-187F-1E79-07BE9397AD3B}"/>
              </a:ext>
            </a:extLst>
          </p:cNvPr>
          <p:cNvSpPr txBox="1"/>
          <p:nvPr/>
        </p:nvSpPr>
        <p:spPr>
          <a:xfrm>
            <a:off x="1050425" y="6130446"/>
            <a:ext cx="5543861"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000" b="1">
                <a:solidFill>
                  <a:schemeClr val="accent2">
                    <a:hueOff val="192982"/>
                    <a:satOff val="17755"/>
                    <a:lumOff val="-28483"/>
                  </a:schemeClr>
                </a:solidFill>
              </a:defRPr>
            </a:lvl1pPr>
          </a:lstStyle>
          <a:p>
            <a:r>
              <a:rPr lang="en-US" sz="7200" dirty="0"/>
              <a:t>Random Forest</a:t>
            </a:r>
            <a:endParaRPr sz="7200" dirty="0"/>
          </a:p>
        </p:txBody>
      </p:sp>
      <p:sp>
        <p:nvSpPr>
          <p:cNvPr id="2" name="Google Shape;403;p55">
            <a:extLst>
              <a:ext uri="{FF2B5EF4-FFF2-40B4-BE49-F238E27FC236}">
                <a16:creationId xmlns:a16="http://schemas.microsoft.com/office/drawing/2014/main" id="{69CD9B50-2D1F-4A77-EC46-8D63F20CBA53}"/>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28</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939C8306-6E17-2EC8-E1E1-8152B0119C4B}"/>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extLst>
      <p:ext uri="{BB962C8B-B14F-4D97-AF65-F5344CB8AC3E}">
        <p14:creationId xmlns:p14="http://schemas.microsoft.com/office/powerpoint/2010/main" val="24898323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plit”"/>
          <p:cNvSpPr txBox="1"/>
          <p:nvPr/>
        </p:nvSpPr>
        <p:spPr>
          <a:xfrm>
            <a:off x="9978718" y="5968293"/>
            <a:ext cx="4426564" cy="1779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1341086">
              <a:defRPr sz="11000" b="1" spc="-220">
                <a:solidFill>
                  <a:schemeClr val="accent2">
                    <a:hueOff val="192982"/>
                    <a:satOff val="17755"/>
                    <a:lumOff val="-28483"/>
                  </a:schemeClr>
                </a:solidFill>
              </a:defRPr>
            </a:lvl1pPr>
          </a:lstStyle>
          <a:p>
            <a:r>
              <a:t>“split”</a:t>
            </a:r>
          </a:p>
        </p:txBody>
      </p:sp>
      <p:sp>
        <p:nvSpPr>
          <p:cNvPr id="2" name="Google Shape;403;p55">
            <a:extLst>
              <a:ext uri="{FF2B5EF4-FFF2-40B4-BE49-F238E27FC236}">
                <a16:creationId xmlns:a16="http://schemas.microsoft.com/office/drawing/2014/main" id="{43C642F1-50AE-1A05-158D-0062A821D152}"/>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29</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Group"/>
          <p:cNvGrpSpPr/>
          <p:nvPr/>
        </p:nvGrpSpPr>
        <p:grpSpPr>
          <a:xfrm>
            <a:off x="15019580" y="5904741"/>
            <a:ext cx="4064364" cy="2660106"/>
            <a:chOff x="0" y="0"/>
            <a:chExt cx="4064362" cy="2660105"/>
          </a:xfrm>
        </p:grpSpPr>
        <p:sp>
          <p:nvSpPr>
            <p:cNvPr id="184" name="White = 0"/>
            <p:cNvSpPr txBox="1"/>
            <p:nvPr/>
          </p:nvSpPr>
          <p:spPr>
            <a:xfrm>
              <a:off x="9125" y="-1"/>
              <a:ext cx="4055238" cy="11553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lnSpc>
                  <a:spcPct val="140000"/>
                </a:lnSpc>
                <a:defRPr sz="7000" b="1">
                  <a:solidFill>
                    <a:schemeClr val="accent1">
                      <a:hueOff val="114395"/>
                      <a:lumOff val="-24975"/>
                    </a:schemeClr>
                  </a:solidFill>
                </a:defRPr>
              </a:pPr>
              <a:r>
                <a:t>White</a:t>
              </a:r>
              <a:r>
                <a:rPr b="0">
                  <a:latin typeface="Helvetica Neue Medium"/>
                  <a:ea typeface="Helvetica Neue Medium"/>
                  <a:cs typeface="Helvetica Neue Medium"/>
                  <a:sym typeface="Helvetica Neue Medium"/>
                </a:rPr>
                <a:t> = 0</a:t>
              </a:r>
            </a:p>
          </p:txBody>
        </p:sp>
        <p:sp>
          <p:nvSpPr>
            <p:cNvPr id="185" name="Red = 1"/>
            <p:cNvSpPr txBox="1"/>
            <p:nvPr/>
          </p:nvSpPr>
          <p:spPr>
            <a:xfrm>
              <a:off x="0" y="1504792"/>
              <a:ext cx="3331592" cy="11553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lnSpc>
                  <a:spcPct val="140000"/>
                </a:lnSpc>
                <a:defRPr sz="7000" b="1">
                  <a:solidFill>
                    <a:schemeClr val="accent1">
                      <a:hueOff val="114395"/>
                      <a:lumOff val="-24975"/>
                    </a:schemeClr>
                  </a:solidFill>
                </a:defRPr>
              </a:pPr>
              <a:r>
                <a:t>Red</a:t>
              </a:r>
              <a:r>
                <a:rPr b="0">
                  <a:latin typeface="Helvetica Neue Medium"/>
                  <a:ea typeface="Helvetica Neue Medium"/>
                  <a:cs typeface="Helvetica Neue Medium"/>
                  <a:sym typeface="Helvetica Neue Medium"/>
                </a:rPr>
                <a:t> = 1</a:t>
              </a:r>
            </a:p>
          </p:txBody>
        </p:sp>
      </p:grpSp>
      <p:sp>
        <p:nvSpPr>
          <p:cNvPr id="187" name="categorical label outputs are named “classes”"/>
          <p:cNvSpPr txBox="1"/>
          <p:nvPr/>
        </p:nvSpPr>
        <p:spPr>
          <a:xfrm>
            <a:off x="7028330" y="12234252"/>
            <a:ext cx="10327339" cy="646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458215" indent="-458215" algn="l" defTabSz="1999437">
              <a:buSzPct val="123000"/>
              <a:buChar char="■"/>
              <a:defRPr sz="3607" b="1" spc="-72">
                <a:solidFill>
                  <a:srgbClr val="000000"/>
                </a:solidFill>
              </a:defRPr>
            </a:pPr>
            <a:r>
              <a:rPr b="0"/>
              <a:t>categorical label outputs</a:t>
            </a:r>
            <a:r>
              <a:rPr b="0">
                <a:latin typeface="Helvetica Neue Medium"/>
                <a:ea typeface="Helvetica Neue Medium"/>
                <a:cs typeface="Helvetica Neue Medium"/>
                <a:sym typeface="Helvetica Neue Medium"/>
              </a:rPr>
              <a:t> are named “</a:t>
            </a:r>
            <a:r>
              <a:t>classes</a:t>
            </a:r>
            <a:r>
              <a:rPr b="0">
                <a:latin typeface="Helvetica Neue Medium"/>
                <a:ea typeface="Helvetica Neue Medium"/>
                <a:cs typeface="Helvetica Neue Medium"/>
                <a:sym typeface="Helvetica Neue Medium"/>
              </a:rPr>
              <a:t>”</a:t>
            </a:r>
          </a:p>
        </p:txBody>
      </p:sp>
      <p:grpSp>
        <p:nvGrpSpPr>
          <p:cNvPr id="191" name="Group"/>
          <p:cNvGrpSpPr/>
          <p:nvPr/>
        </p:nvGrpSpPr>
        <p:grpSpPr>
          <a:xfrm>
            <a:off x="19357918" y="5479057"/>
            <a:ext cx="3456896" cy="1270001"/>
            <a:chOff x="-97827" y="354582"/>
            <a:chExt cx="3456895" cy="1270000"/>
          </a:xfrm>
        </p:grpSpPr>
        <p:sp>
          <p:nvSpPr>
            <p:cNvPr id="188" name="a class"/>
            <p:cNvSpPr/>
            <p:nvPr/>
          </p:nvSpPr>
          <p:spPr>
            <a:xfrm>
              <a:off x="2089068" y="35458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solidFill>
                    <a:schemeClr val="accent4">
                      <a:hueOff val="-1247790"/>
                      <a:lumOff val="-12326"/>
                    </a:schemeClr>
                  </a:solidFill>
                </a:defRPr>
              </a:lvl1pPr>
            </a:lstStyle>
            <a:p>
              <a:r>
                <a:t>a class</a:t>
              </a:r>
            </a:p>
          </p:txBody>
        </p:sp>
        <p:pic>
          <p:nvPicPr>
            <p:cNvPr id="189" name="Line Line" descr="Line Line"/>
            <p:cNvPicPr>
              <a:picLocks/>
            </p:cNvPicPr>
            <p:nvPr/>
          </p:nvPicPr>
          <p:blipFill>
            <a:blip r:embed="rId3">
              <a:alphaModFix amt="20000"/>
            </a:blip>
            <a:stretch>
              <a:fillRect/>
            </a:stretch>
          </p:blipFill>
          <p:spPr>
            <a:xfrm rot="9377184">
              <a:off x="-83898" y="718998"/>
              <a:ext cx="1156107" cy="311994"/>
            </a:xfrm>
            <a:prstGeom prst="rect">
              <a:avLst/>
            </a:prstGeom>
            <a:effectLst/>
          </p:spPr>
        </p:pic>
      </p:grpSp>
      <p:sp>
        <p:nvSpPr>
          <p:cNvPr id="192" name="Fixed acidity…"/>
          <p:cNvSpPr txBox="1"/>
          <p:nvPr/>
        </p:nvSpPr>
        <p:spPr>
          <a:xfrm>
            <a:off x="3514108" y="2649354"/>
            <a:ext cx="4630572" cy="8417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Fixed acidity</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Volatile acidity</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Citric acid</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Residual sugar</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Chlorides</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Free sulfur dioxide</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Total sulfur dioxide</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Density</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pH</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Sulphates</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Alcohol</a:t>
            </a:r>
          </a:p>
        </p:txBody>
      </p:sp>
      <p:grpSp>
        <p:nvGrpSpPr>
          <p:cNvPr id="198" name="Group"/>
          <p:cNvGrpSpPr/>
          <p:nvPr/>
        </p:nvGrpSpPr>
        <p:grpSpPr>
          <a:xfrm>
            <a:off x="8943261" y="6599794"/>
            <a:ext cx="5277739" cy="1270001"/>
            <a:chOff x="-38100" y="0"/>
            <a:chExt cx="5277738" cy="1270000"/>
          </a:xfrm>
        </p:grpSpPr>
        <p:pic>
          <p:nvPicPr>
            <p:cNvPr id="193" name="Line Line" descr="Line Line"/>
            <p:cNvPicPr>
              <a:picLocks/>
            </p:cNvPicPr>
            <p:nvPr/>
          </p:nvPicPr>
          <p:blipFill>
            <a:blip r:embed="rId4">
              <a:alphaModFix amt="20000"/>
            </a:blip>
            <a:stretch>
              <a:fillRect/>
            </a:stretch>
          </p:blipFill>
          <p:spPr>
            <a:xfrm>
              <a:off x="-38100" y="479003"/>
              <a:ext cx="866803" cy="311994"/>
            </a:xfrm>
            <a:prstGeom prst="rect">
              <a:avLst/>
            </a:prstGeom>
            <a:effectLst/>
          </p:spPr>
        </p:pic>
        <p:pic>
          <p:nvPicPr>
            <p:cNvPr id="195" name="Line Line" descr="Line Line"/>
            <p:cNvPicPr>
              <a:picLocks/>
            </p:cNvPicPr>
            <p:nvPr/>
          </p:nvPicPr>
          <p:blipFill>
            <a:blip r:embed="rId4">
              <a:alphaModFix amt="20000"/>
            </a:blip>
            <a:stretch>
              <a:fillRect/>
            </a:stretch>
          </p:blipFill>
          <p:spPr>
            <a:xfrm>
              <a:off x="4372836" y="479003"/>
              <a:ext cx="866803" cy="311994"/>
            </a:xfrm>
            <a:prstGeom prst="rect">
              <a:avLst/>
            </a:prstGeom>
            <a:effectLst/>
          </p:spPr>
        </p:pic>
        <p:sp>
          <p:nvSpPr>
            <p:cNvPr id="197" name="Model"/>
            <p:cNvSpPr/>
            <p:nvPr/>
          </p:nvSpPr>
          <p:spPr>
            <a:xfrm>
              <a:off x="1260070" y="0"/>
              <a:ext cx="2640139" cy="1270000"/>
            </a:xfrm>
            <a:prstGeom prst="roundRect">
              <a:avLst>
                <a:gd name="adj" fmla="val 9388"/>
              </a:avLst>
            </a:prstGeom>
            <a:solidFill>
              <a:srgbClr val="D5D5D5">
                <a:alpha val="20000"/>
              </a:srgbClr>
            </a:solidFill>
            <a:ln w="76200" cap="flat">
              <a:solidFill>
                <a:srgbClr val="5E5E5E">
                  <a:alpha val="20000"/>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825500">
                <a:defRPr sz="4000">
                  <a:solidFill>
                    <a:srgbClr val="000000"/>
                  </a:solidFill>
                  <a:latin typeface="Helvetica Neue Medium"/>
                  <a:ea typeface="Helvetica Neue Medium"/>
                  <a:cs typeface="Helvetica Neue Medium"/>
                  <a:sym typeface="Helvetica Neue Medium"/>
                </a:defRPr>
              </a:lvl1pPr>
            </a:lstStyle>
            <a:p>
              <a:r>
                <a:t>Model</a:t>
              </a:r>
            </a:p>
          </p:txBody>
        </p:sp>
      </p:grpSp>
      <p:sp>
        <p:nvSpPr>
          <p:cNvPr id="199" name="Classification!"/>
          <p:cNvSpPr txBox="1">
            <a:spLocks noGrp="1"/>
          </p:cNvSpPr>
          <p:nvPr>
            <p:ph type="ctrTitle"/>
          </p:nvPr>
        </p:nvSpPr>
        <p:spPr>
          <a:xfrm>
            <a:off x="452494" y="268805"/>
            <a:ext cx="4921102" cy="919132"/>
          </a:xfrm>
          <a:prstGeom prst="rect">
            <a:avLst/>
          </a:prstGeom>
        </p:spPr>
        <p:txBody>
          <a:bodyPr anchor="ctr"/>
          <a:lstStyle/>
          <a:p>
            <a:pPr defTabSz="1097252">
              <a:defRPr sz="5219" i="1" spc="-104">
                <a:solidFill>
                  <a:schemeClr val="accent2">
                    <a:hueOff val="192982"/>
                    <a:satOff val="17755"/>
                    <a:lumOff val="-28483"/>
                  </a:schemeClr>
                </a:solidFill>
              </a:defRPr>
            </a:pPr>
            <a:r>
              <a:rPr lang="en-US" i="0" dirty="0"/>
              <a:t>Classification</a:t>
            </a:r>
            <a:r>
              <a:rPr i="0" dirty="0"/>
              <a:t>!</a:t>
            </a:r>
          </a:p>
        </p:txBody>
      </p:sp>
      <p:sp>
        <p:nvSpPr>
          <p:cNvPr id="201" name="quick review"/>
          <p:cNvSpPr txBox="1"/>
          <p:nvPr/>
        </p:nvSpPr>
        <p:spPr>
          <a:xfrm>
            <a:off x="20223698" y="268805"/>
            <a:ext cx="3603026" cy="919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999718">
              <a:lnSpc>
                <a:spcPct val="80000"/>
              </a:lnSpc>
              <a:defRPr sz="4756" b="1" spc="-95">
                <a:solidFill>
                  <a:schemeClr val="accent4">
                    <a:hueOff val="-1247790"/>
                    <a:lumOff val="-12326"/>
                  </a:schemeClr>
                </a:solidFill>
              </a:defRPr>
            </a:lvl1pPr>
          </a:lstStyle>
          <a:p>
            <a:r>
              <a:t>quick review</a:t>
            </a:r>
          </a:p>
        </p:txBody>
      </p:sp>
      <p:sp>
        <p:nvSpPr>
          <p:cNvPr id="202" name="wine dataset"/>
          <p:cNvSpPr txBox="1"/>
          <p:nvPr/>
        </p:nvSpPr>
        <p:spPr>
          <a:xfrm>
            <a:off x="20223698" y="1074718"/>
            <a:ext cx="3603026" cy="646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ct val="80000"/>
              </a:lnSpc>
              <a:defRPr sz="3300" b="1" spc="-66">
                <a:solidFill>
                  <a:schemeClr val="accent4">
                    <a:hueOff val="-1247790"/>
                    <a:lumOff val="-12326"/>
                  </a:schemeClr>
                </a:solidFill>
              </a:defRPr>
            </a:lvl1pPr>
          </a:lstStyle>
          <a:p>
            <a:r>
              <a:t>wine dataset</a:t>
            </a:r>
          </a:p>
        </p:txBody>
      </p:sp>
      <p:sp>
        <p:nvSpPr>
          <p:cNvPr id="203" name="that’s a lot of features!"/>
          <p:cNvSpPr txBox="1"/>
          <p:nvPr/>
        </p:nvSpPr>
        <p:spPr>
          <a:xfrm>
            <a:off x="8608847" y="1185071"/>
            <a:ext cx="2936298" cy="1331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solidFill>
                  <a:schemeClr val="accent4">
                    <a:hueOff val="-1247790"/>
                    <a:lumOff val="-12326"/>
                  </a:schemeClr>
                </a:solidFill>
              </a:defRPr>
            </a:lvl1pPr>
          </a:lstStyle>
          <a:p>
            <a:r>
              <a:t>that’s a lot of features!</a:t>
            </a:r>
          </a:p>
        </p:txBody>
      </p:sp>
      <p:pic>
        <p:nvPicPr>
          <p:cNvPr id="204" name="Line Line" descr="Line Line"/>
          <p:cNvPicPr>
            <a:picLocks/>
          </p:cNvPicPr>
          <p:nvPr/>
        </p:nvPicPr>
        <p:blipFill>
          <a:blip r:embed="rId5"/>
          <a:stretch>
            <a:fillRect/>
          </a:stretch>
        </p:blipFill>
        <p:spPr>
          <a:xfrm rot="9418772">
            <a:off x="7560443" y="2391572"/>
            <a:ext cx="997180" cy="311994"/>
          </a:xfrm>
          <a:prstGeom prst="rect">
            <a:avLst/>
          </a:prstGeom>
        </p:spPr>
      </p:pic>
      <p:sp>
        <p:nvSpPr>
          <p:cNvPr id="2" name="Google Shape;403;p55">
            <a:extLst>
              <a:ext uri="{FF2B5EF4-FFF2-40B4-BE49-F238E27FC236}">
                <a16:creationId xmlns:a16="http://schemas.microsoft.com/office/drawing/2014/main" id="{330C1C4A-55E9-FE9E-7050-E9166788FA1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animBg="1" advAuto="0"/>
      <p:bldP spid="204"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plit”"/>
          <p:cNvSpPr txBox="1"/>
          <p:nvPr/>
        </p:nvSpPr>
        <p:spPr>
          <a:xfrm>
            <a:off x="4257502" y="6257457"/>
            <a:ext cx="2741610" cy="1201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6500" b="1" spc="-130">
                <a:solidFill>
                  <a:schemeClr val="accent2">
                    <a:hueOff val="192982"/>
                    <a:satOff val="17755"/>
                    <a:lumOff val="-28483"/>
                  </a:schemeClr>
                </a:solidFill>
              </a:defRPr>
            </a:lvl1pPr>
          </a:lstStyle>
          <a:p>
            <a:r>
              <a:t>“split”</a:t>
            </a:r>
          </a:p>
        </p:txBody>
      </p:sp>
      <p:grpSp>
        <p:nvGrpSpPr>
          <p:cNvPr id="630" name="Group"/>
          <p:cNvGrpSpPr/>
          <p:nvPr/>
        </p:nvGrpSpPr>
        <p:grpSpPr>
          <a:xfrm>
            <a:off x="9259665" y="1799566"/>
            <a:ext cx="12997937" cy="10077232"/>
            <a:chOff x="0" y="0"/>
            <a:chExt cx="12997936" cy="10077230"/>
          </a:xfrm>
        </p:grpSpPr>
        <p:sp>
          <p:nvSpPr>
            <p:cNvPr id="584" name="Line"/>
            <p:cNvSpPr/>
            <p:nvPr/>
          </p:nvSpPr>
          <p:spPr>
            <a:xfrm flipV="1">
              <a:off x="1333840" y="39635"/>
              <a:ext cx="1" cy="981751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585" name="Line"/>
            <p:cNvSpPr/>
            <p:nvPr/>
          </p:nvSpPr>
          <p:spPr>
            <a:xfrm flipH="1" flipV="1">
              <a:off x="453388" y="9151643"/>
              <a:ext cx="12541047"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586" name="Circle"/>
            <p:cNvSpPr/>
            <p:nvPr/>
          </p:nvSpPr>
          <p:spPr>
            <a:xfrm>
              <a:off x="2112653" y="8323240"/>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87" name="Circle"/>
            <p:cNvSpPr/>
            <p:nvPr/>
          </p:nvSpPr>
          <p:spPr>
            <a:xfrm>
              <a:off x="3179787" y="8323240"/>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88" name="Circle"/>
            <p:cNvSpPr/>
            <p:nvPr/>
          </p:nvSpPr>
          <p:spPr>
            <a:xfrm>
              <a:off x="2646221" y="701600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89" name="Circle"/>
            <p:cNvSpPr/>
            <p:nvPr/>
          </p:nvSpPr>
          <p:spPr>
            <a:xfrm>
              <a:off x="2646221" y="8109814"/>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0" name="Circle"/>
            <p:cNvSpPr/>
            <p:nvPr/>
          </p:nvSpPr>
          <p:spPr>
            <a:xfrm>
              <a:off x="2084401" y="7471809"/>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1" name="Circle"/>
            <p:cNvSpPr/>
            <p:nvPr/>
          </p:nvSpPr>
          <p:spPr>
            <a:xfrm>
              <a:off x="2752146" y="7562908"/>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2" name="Circle"/>
            <p:cNvSpPr/>
            <p:nvPr/>
          </p:nvSpPr>
          <p:spPr>
            <a:xfrm>
              <a:off x="3419892" y="766962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3" name="Comfort"/>
            <p:cNvSpPr txBox="1"/>
            <p:nvPr/>
          </p:nvSpPr>
          <p:spPr>
            <a:xfrm>
              <a:off x="0" y="143730"/>
              <a:ext cx="126583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Comfort</a:t>
              </a:r>
            </a:p>
          </p:txBody>
        </p:sp>
        <p:sp>
          <p:nvSpPr>
            <p:cNvPr id="594" name="Fashion"/>
            <p:cNvSpPr txBox="1"/>
            <p:nvPr/>
          </p:nvSpPr>
          <p:spPr>
            <a:xfrm>
              <a:off x="11771116" y="9616171"/>
              <a:ext cx="122682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Fashion</a:t>
              </a:r>
            </a:p>
          </p:txBody>
        </p:sp>
        <p:sp>
          <p:nvSpPr>
            <p:cNvPr id="595" name="Circle"/>
            <p:cNvSpPr/>
            <p:nvPr/>
          </p:nvSpPr>
          <p:spPr>
            <a:xfrm>
              <a:off x="4745300" y="1673216"/>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6" name="Circle"/>
            <p:cNvSpPr/>
            <p:nvPr/>
          </p:nvSpPr>
          <p:spPr>
            <a:xfrm>
              <a:off x="5812433" y="1673216"/>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7" name="Circle"/>
            <p:cNvSpPr/>
            <p:nvPr/>
          </p:nvSpPr>
          <p:spPr>
            <a:xfrm>
              <a:off x="6653613" y="36597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8" name="Circle"/>
            <p:cNvSpPr/>
            <p:nvPr/>
          </p:nvSpPr>
          <p:spPr>
            <a:xfrm>
              <a:off x="5278867" y="145978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9" name="Circle"/>
            <p:cNvSpPr/>
            <p:nvPr/>
          </p:nvSpPr>
          <p:spPr>
            <a:xfrm>
              <a:off x="6924787" y="212456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0" name="Circle"/>
            <p:cNvSpPr/>
            <p:nvPr/>
          </p:nvSpPr>
          <p:spPr>
            <a:xfrm>
              <a:off x="5812433" y="365977"/>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1" name="Circle"/>
            <p:cNvSpPr/>
            <p:nvPr/>
          </p:nvSpPr>
          <p:spPr>
            <a:xfrm>
              <a:off x="6052538" y="101959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2" name="Circle"/>
            <p:cNvSpPr/>
            <p:nvPr/>
          </p:nvSpPr>
          <p:spPr>
            <a:xfrm>
              <a:off x="10717558" y="89511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3" name="Circle"/>
            <p:cNvSpPr/>
            <p:nvPr/>
          </p:nvSpPr>
          <p:spPr>
            <a:xfrm>
              <a:off x="11251124" y="154873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4" name="Circle"/>
            <p:cNvSpPr/>
            <p:nvPr/>
          </p:nvSpPr>
          <p:spPr>
            <a:xfrm>
              <a:off x="12053378" y="24149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5" name="Circle"/>
            <p:cNvSpPr/>
            <p:nvPr/>
          </p:nvSpPr>
          <p:spPr>
            <a:xfrm>
              <a:off x="10717558" y="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6" name="Circle"/>
            <p:cNvSpPr/>
            <p:nvPr/>
          </p:nvSpPr>
          <p:spPr>
            <a:xfrm>
              <a:off x="12053378" y="1548729"/>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7" name="Circle"/>
            <p:cNvSpPr/>
            <p:nvPr/>
          </p:nvSpPr>
          <p:spPr>
            <a:xfrm>
              <a:off x="11251124" y="24149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8" name="Circle"/>
            <p:cNvSpPr/>
            <p:nvPr/>
          </p:nvSpPr>
          <p:spPr>
            <a:xfrm>
              <a:off x="11491229" y="89511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9" name="Circle"/>
            <p:cNvSpPr/>
            <p:nvPr/>
          </p:nvSpPr>
          <p:spPr>
            <a:xfrm>
              <a:off x="11042732" y="607304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0" name="Circle"/>
            <p:cNvSpPr/>
            <p:nvPr/>
          </p:nvSpPr>
          <p:spPr>
            <a:xfrm>
              <a:off x="12109866" y="607304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1" name="Circle"/>
            <p:cNvSpPr/>
            <p:nvPr/>
          </p:nvSpPr>
          <p:spPr>
            <a:xfrm>
              <a:off x="11919034" y="5177632"/>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2" name="Circle"/>
            <p:cNvSpPr/>
            <p:nvPr/>
          </p:nvSpPr>
          <p:spPr>
            <a:xfrm>
              <a:off x="11919034" y="4282223"/>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3" name="Circle"/>
            <p:cNvSpPr/>
            <p:nvPr/>
          </p:nvSpPr>
          <p:spPr>
            <a:xfrm>
              <a:off x="10598288" y="489237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4" name="Circle"/>
            <p:cNvSpPr/>
            <p:nvPr/>
          </p:nvSpPr>
          <p:spPr>
            <a:xfrm>
              <a:off x="11227270" y="4403267"/>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5" name="Circle"/>
            <p:cNvSpPr/>
            <p:nvPr/>
          </p:nvSpPr>
          <p:spPr>
            <a:xfrm>
              <a:off x="11385468" y="546712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6" name="Circle"/>
            <p:cNvSpPr/>
            <p:nvPr/>
          </p:nvSpPr>
          <p:spPr>
            <a:xfrm>
              <a:off x="7393085"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7" name="Circle"/>
            <p:cNvSpPr/>
            <p:nvPr/>
          </p:nvSpPr>
          <p:spPr>
            <a:xfrm>
              <a:off x="8650049" y="5087063"/>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8" name="Circle"/>
            <p:cNvSpPr/>
            <p:nvPr/>
          </p:nvSpPr>
          <p:spPr>
            <a:xfrm>
              <a:off x="8943589"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9" name="Circle"/>
            <p:cNvSpPr/>
            <p:nvPr/>
          </p:nvSpPr>
          <p:spPr>
            <a:xfrm>
              <a:off x="7091766" y="6172387"/>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0" name="Circle"/>
            <p:cNvSpPr/>
            <p:nvPr/>
          </p:nvSpPr>
          <p:spPr>
            <a:xfrm>
              <a:off x="6223895" y="5571018"/>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1" name="Circle"/>
            <p:cNvSpPr/>
            <p:nvPr/>
          </p:nvSpPr>
          <p:spPr>
            <a:xfrm>
              <a:off x="7393085" y="528575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2" name="Circle"/>
            <p:cNvSpPr/>
            <p:nvPr/>
          </p:nvSpPr>
          <p:spPr>
            <a:xfrm>
              <a:off x="8073563" y="617238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3" name="Circle"/>
            <p:cNvSpPr/>
            <p:nvPr/>
          </p:nvSpPr>
          <p:spPr>
            <a:xfrm>
              <a:off x="2646220"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4" name="Circle"/>
            <p:cNvSpPr/>
            <p:nvPr/>
          </p:nvSpPr>
          <p:spPr>
            <a:xfrm>
              <a:off x="3713353"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5" name="Circle"/>
            <p:cNvSpPr/>
            <p:nvPr/>
          </p:nvSpPr>
          <p:spPr>
            <a:xfrm>
              <a:off x="2646220" y="3510936"/>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6" name="Circle"/>
            <p:cNvSpPr/>
            <p:nvPr/>
          </p:nvSpPr>
          <p:spPr>
            <a:xfrm>
              <a:off x="3179788" y="399114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7" name="Circle"/>
            <p:cNvSpPr/>
            <p:nvPr/>
          </p:nvSpPr>
          <p:spPr>
            <a:xfrm>
              <a:off x="2966732" y="2817300"/>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8" name="Circle"/>
            <p:cNvSpPr/>
            <p:nvPr/>
          </p:nvSpPr>
          <p:spPr>
            <a:xfrm>
              <a:off x="3713353" y="2897334"/>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9" name="Circle"/>
            <p:cNvSpPr/>
            <p:nvPr/>
          </p:nvSpPr>
          <p:spPr>
            <a:xfrm>
              <a:off x="3179788" y="469367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634" name="Group"/>
          <p:cNvGrpSpPr/>
          <p:nvPr/>
        </p:nvGrpSpPr>
        <p:grpSpPr>
          <a:xfrm>
            <a:off x="13015652" y="1586424"/>
            <a:ext cx="1536292" cy="1270001"/>
            <a:chOff x="1271073" y="552721"/>
            <a:chExt cx="1536290" cy="1270000"/>
          </a:xfrm>
        </p:grpSpPr>
        <p:sp>
          <p:nvSpPr>
            <p:cNvPr id="631" name="super…"/>
            <p:cNvSpPr/>
            <p:nvPr/>
          </p:nvSpPr>
          <p:spPr>
            <a:xfrm>
              <a:off x="1271073" y="55272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300" b="1">
                  <a:solidFill>
                    <a:schemeClr val="accent4">
                      <a:hueOff val="-1247790"/>
                      <a:lumOff val="-12326"/>
                    </a:schemeClr>
                  </a:solidFill>
                </a:defRPr>
              </a:pPr>
              <a:r>
                <a:t>super </a:t>
              </a:r>
            </a:p>
            <a:p>
              <a:pPr>
                <a:defRPr sz="3300" b="1">
                  <a:solidFill>
                    <a:schemeClr val="accent4">
                      <a:hueOff val="-1247790"/>
                      <a:lumOff val="-12326"/>
                    </a:schemeClr>
                  </a:solidFill>
                </a:defRPr>
              </a:pPr>
              <a:r>
                <a:t>comfortable</a:t>
              </a:r>
            </a:p>
          </p:txBody>
        </p:sp>
        <p:pic>
          <p:nvPicPr>
            <p:cNvPr id="632" name="Line Line" descr="Line Line"/>
            <p:cNvPicPr>
              <a:picLocks/>
            </p:cNvPicPr>
            <p:nvPr/>
          </p:nvPicPr>
          <p:blipFill>
            <a:blip r:embed="rId3"/>
            <a:stretch>
              <a:fillRect/>
            </a:stretch>
          </p:blipFill>
          <p:spPr>
            <a:xfrm rot="1357476">
              <a:off x="1676369" y="1269608"/>
              <a:ext cx="1113842" cy="311994"/>
            </a:xfrm>
            <a:prstGeom prst="rect">
              <a:avLst/>
            </a:prstGeom>
            <a:effectLst/>
          </p:spPr>
        </p:pic>
      </p:grpSp>
      <p:grpSp>
        <p:nvGrpSpPr>
          <p:cNvPr id="638" name="Group"/>
          <p:cNvGrpSpPr/>
          <p:nvPr/>
        </p:nvGrpSpPr>
        <p:grpSpPr>
          <a:xfrm>
            <a:off x="19555216" y="4803117"/>
            <a:ext cx="1619940" cy="1519390"/>
            <a:chOff x="863088" y="552721"/>
            <a:chExt cx="1619939" cy="1519389"/>
          </a:xfrm>
        </p:grpSpPr>
        <p:sp>
          <p:nvSpPr>
            <p:cNvPr id="635" name="super…"/>
            <p:cNvSpPr/>
            <p:nvPr/>
          </p:nvSpPr>
          <p:spPr>
            <a:xfrm>
              <a:off x="1213027" y="55272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300" b="1">
                  <a:solidFill>
                    <a:schemeClr val="accent4">
                      <a:hueOff val="-1247790"/>
                      <a:lumOff val="-12326"/>
                    </a:schemeClr>
                  </a:solidFill>
                </a:defRPr>
              </a:pPr>
              <a:r>
                <a:t>super </a:t>
              </a:r>
            </a:p>
            <a:p>
              <a:pPr>
                <a:defRPr sz="3300" b="1">
                  <a:solidFill>
                    <a:schemeClr val="accent4">
                      <a:hueOff val="-1247790"/>
                      <a:lumOff val="-12326"/>
                    </a:schemeClr>
                  </a:solidFill>
                </a:defRPr>
              </a:pPr>
              <a:r>
                <a:t>fashionable</a:t>
              </a:r>
            </a:p>
          </p:txBody>
        </p:sp>
        <p:pic>
          <p:nvPicPr>
            <p:cNvPr id="636" name="Line Line" descr="Line Line"/>
            <p:cNvPicPr>
              <a:picLocks/>
            </p:cNvPicPr>
            <p:nvPr/>
          </p:nvPicPr>
          <p:blipFill>
            <a:blip r:embed="rId4"/>
            <a:stretch>
              <a:fillRect/>
            </a:stretch>
          </p:blipFill>
          <p:spPr>
            <a:xfrm rot="3468305">
              <a:off x="791664" y="1464516"/>
              <a:ext cx="870870" cy="311994"/>
            </a:xfrm>
            <a:prstGeom prst="rect">
              <a:avLst/>
            </a:prstGeom>
            <a:effectLst/>
          </p:spPr>
        </p:pic>
      </p:grpSp>
      <p:pic>
        <p:nvPicPr>
          <p:cNvPr id="639" name="Line Line" descr="Line Line"/>
          <p:cNvPicPr>
            <a:picLocks/>
          </p:cNvPicPr>
          <p:nvPr/>
        </p:nvPicPr>
        <p:blipFill>
          <a:blip r:embed="rId5"/>
          <a:stretch>
            <a:fillRect/>
          </a:stretch>
        </p:blipFill>
        <p:spPr>
          <a:xfrm rot="16200000">
            <a:off x="-4827138" y="6548848"/>
            <a:ext cx="8830432" cy="101601"/>
          </a:xfrm>
          <a:prstGeom prst="rect">
            <a:avLst/>
          </a:prstGeom>
        </p:spPr>
      </p:pic>
      <p:pic>
        <p:nvPicPr>
          <p:cNvPr id="2" name="Line Line" descr="Line Line">
            <a:extLst>
              <a:ext uri="{FF2B5EF4-FFF2-40B4-BE49-F238E27FC236}">
                <a16:creationId xmlns:a16="http://schemas.microsoft.com/office/drawing/2014/main" id="{A01ECC2A-E6E8-2EB4-7567-CB0A320FC0B7}"/>
              </a:ext>
            </a:extLst>
          </p:cNvPr>
          <p:cNvPicPr>
            <a:picLocks/>
          </p:cNvPicPr>
          <p:nvPr/>
        </p:nvPicPr>
        <p:blipFill>
          <a:blip r:embed="rId6"/>
          <a:stretch>
            <a:fillRect/>
          </a:stretch>
        </p:blipFill>
        <p:spPr>
          <a:xfrm rot="10800000">
            <a:off x="9935246" y="-863245"/>
            <a:ext cx="12811274" cy="101601"/>
          </a:xfrm>
          <a:prstGeom prst="rect">
            <a:avLst/>
          </a:prstGeom>
        </p:spPr>
      </p:pic>
      <p:sp>
        <p:nvSpPr>
          <p:cNvPr id="3" name="Google Shape;403;p55">
            <a:extLst>
              <a:ext uri="{FF2B5EF4-FFF2-40B4-BE49-F238E27FC236}">
                <a16:creationId xmlns:a16="http://schemas.microsoft.com/office/drawing/2014/main" id="{1BB93CC0-43F7-076F-ADC3-2714CBDCD824}"/>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30</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1" animBg="1" advAuto="0"/>
      <p:bldP spid="634" grpId="2" animBg="1" advAuto="0"/>
      <p:bldP spid="638"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plit”"/>
          <p:cNvSpPr txBox="1"/>
          <p:nvPr/>
        </p:nvSpPr>
        <p:spPr>
          <a:xfrm>
            <a:off x="4257502" y="6257457"/>
            <a:ext cx="2741610" cy="1201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6500" b="1" spc="-130">
                <a:solidFill>
                  <a:schemeClr val="accent2">
                    <a:hueOff val="192982"/>
                    <a:satOff val="17755"/>
                    <a:lumOff val="-28483"/>
                  </a:schemeClr>
                </a:solidFill>
              </a:defRPr>
            </a:lvl1pPr>
          </a:lstStyle>
          <a:p>
            <a:r>
              <a:t>“split”</a:t>
            </a:r>
          </a:p>
        </p:txBody>
      </p:sp>
      <p:grpSp>
        <p:nvGrpSpPr>
          <p:cNvPr id="744" name="Group"/>
          <p:cNvGrpSpPr/>
          <p:nvPr/>
        </p:nvGrpSpPr>
        <p:grpSpPr>
          <a:xfrm>
            <a:off x="9259665" y="1799566"/>
            <a:ext cx="12997937" cy="10077232"/>
            <a:chOff x="0" y="0"/>
            <a:chExt cx="12997936" cy="10077230"/>
          </a:xfrm>
        </p:grpSpPr>
        <p:sp>
          <p:nvSpPr>
            <p:cNvPr id="698" name="Line"/>
            <p:cNvSpPr/>
            <p:nvPr/>
          </p:nvSpPr>
          <p:spPr>
            <a:xfrm flipV="1">
              <a:off x="1333840" y="39635"/>
              <a:ext cx="1" cy="981751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699" name="Line"/>
            <p:cNvSpPr/>
            <p:nvPr/>
          </p:nvSpPr>
          <p:spPr>
            <a:xfrm flipH="1" flipV="1">
              <a:off x="453388" y="9151643"/>
              <a:ext cx="12541047"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700" name="Circle"/>
            <p:cNvSpPr/>
            <p:nvPr/>
          </p:nvSpPr>
          <p:spPr>
            <a:xfrm>
              <a:off x="2112653" y="8323240"/>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1" name="Circle"/>
            <p:cNvSpPr/>
            <p:nvPr/>
          </p:nvSpPr>
          <p:spPr>
            <a:xfrm>
              <a:off x="3179787" y="8323240"/>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2" name="Circle"/>
            <p:cNvSpPr/>
            <p:nvPr/>
          </p:nvSpPr>
          <p:spPr>
            <a:xfrm>
              <a:off x="2646221" y="701600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3" name="Circle"/>
            <p:cNvSpPr/>
            <p:nvPr/>
          </p:nvSpPr>
          <p:spPr>
            <a:xfrm>
              <a:off x="2646221" y="8109814"/>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4" name="Circle"/>
            <p:cNvSpPr/>
            <p:nvPr/>
          </p:nvSpPr>
          <p:spPr>
            <a:xfrm>
              <a:off x="2084401" y="7471809"/>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5" name="Circle"/>
            <p:cNvSpPr/>
            <p:nvPr/>
          </p:nvSpPr>
          <p:spPr>
            <a:xfrm>
              <a:off x="2752146" y="7562908"/>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6" name="Circle"/>
            <p:cNvSpPr/>
            <p:nvPr/>
          </p:nvSpPr>
          <p:spPr>
            <a:xfrm>
              <a:off x="3419892" y="766962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7" name="Comfort"/>
            <p:cNvSpPr txBox="1"/>
            <p:nvPr/>
          </p:nvSpPr>
          <p:spPr>
            <a:xfrm>
              <a:off x="0" y="143730"/>
              <a:ext cx="126583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Comfort</a:t>
              </a:r>
            </a:p>
          </p:txBody>
        </p:sp>
        <p:sp>
          <p:nvSpPr>
            <p:cNvPr id="708" name="Fashion"/>
            <p:cNvSpPr txBox="1"/>
            <p:nvPr/>
          </p:nvSpPr>
          <p:spPr>
            <a:xfrm>
              <a:off x="11771116" y="9616171"/>
              <a:ext cx="122682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Fashion</a:t>
              </a:r>
            </a:p>
          </p:txBody>
        </p:sp>
        <p:sp>
          <p:nvSpPr>
            <p:cNvPr id="709" name="Circle"/>
            <p:cNvSpPr/>
            <p:nvPr/>
          </p:nvSpPr>
          <p:spPr>
            <a:xfrm>
              <a:off x="4745300" y="1673216"/>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0" name="Circle"/>
            <p:cNvSpPr/>
            <p:nvPr/>
          </p:nvSpPr>
          <p:spPr>
            <a:xfrm>
              <a:off x="5812433" y="1673216"/>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1" name="Circle"/>
            <p:cNvSpPr/>
            <p:nvPr/>
          </p:nvSpPr>
          <p:spPr>
            <a:xfrm>
              <a:off x="6653613" y="36597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2" name="Circle"/>
            <p:cNvSpPr/>
            <p:nvPr/>
          </p:nvSpPr>
          <p:spPr>
            <a:xfrm>
              <a:off x="5278867" y="145978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3" name="Circle"/>
            <p:cNvSpPr/>
            <p:nvPr/>
          </p:nvSpPr>
          <p:spPr>
            <a:xfrm>
              <a:off x="6924787" y="212456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4" name="Circle"/>
            <p:cNvSpPr/>
            <p:nvPr/>
          </p:nvSpPr>
          <p:spPr>
            <a:xfrm>
              <a:off x="5812433" y="365977"/>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5" name="Circle"/>
            <p:cNvSpPr/>
            <p:nvPr/>
          </p:nvSpPr>
          <p:spPr>
            <a:xfrm>
              <a:off x="6052538" y="101959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6" name="Circle"/>
            <p:cNvSpPr/>
            <p:nvPr/>
          </p:nvSpPr>
          <p:spPr>
            <a:xfrm>
              <a:off x="10717558" y="89511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7" name="Circle"/>
            <p:cNvSpPr/>
            <p:nvPr/>
          </p:nvSpPr>
          <p:spPr>
            <a:xfrm>
              <a:off x="11251124" y="154873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8" name="Circle"/>
            <p:cNvSpPr/>
            <p:nvPr/>
          </p:nvSpPr>
          <p:spPr>
            <a:xfrm>
              <a:off x="12053378" y="24149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9" name="Circle"/>
            <p:cNvSpPr/>
            <p:nvPr/>
          </p:nvSpPr>
          <p:spPr>
            <a:xfrm>
              <a:off x="10717558" y="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0" name="Circle"/>
            <p:cNvSpPr/>
            <p:nvPr/>
          </p:nvSpPr>
          <p:spPr>
            <a:xfrm>
              <a:off x="12053378" y="1548729"/>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1" name="Circle"/>
            <p:cNvSpPr/>
            <p:nvPr/>
          </p:nvSpPr>
          <p:spPr>
            <a:xfrm>
              <a:off x="11251124" y="24149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2" name="Circle"/>
            <p:cNvSpPr/>
            <p:nvPr/>
          </p:nvSpPr>
          <p:spPr>
            <a:xfrm>
              <a:off x="11491229" y="89511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3" name="Circle"/>
            <p:cNvSpPr/>
            <p:nvPr/>
          </p:nvSpPr>
          <p:spPr>
            <a:xfrm>
              <a:off x="11042732" y="607304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4" name="Circle"/>
            <p:cNvSpPr/>
            <p:nvPr/>
          </p:nvSpPr>
          <p:spPr>
            <a:xfrm>
              <a:off x="12109866" y="607304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5" name="Circle"/>
            <p:cNvSpPr/>
            <p:nvPr/>
          </p:nvSpPr>
          <p:spPr>
            <a:xfrm>
              <a:off x="11919034" y="5177632"/>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6" name="Circle"/>
            <p:cNvSpPr/>
            <p:nvPr/>
          </p:nvSpPr>
          <p:spPr>
            <a:xfrm>
              <a:off x="11919034" y="4282223"/>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7" name="Circle"/>
            <p:cNvSpPr/>
            <p:nvPr/>
          </p:nvSpPr>
          <p:spPr>
            <a:xfrm>
              <a:off x="10598288" y="489237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8" name="Circle"/>
            <p:cNvSpPr/>
            <p:nvPr/>
          </p:nvSpPr>
          <p:spPr>
            <a:xfrm>
              <a:off x="11227270" y="4403267"/>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9" name="Circle"/>
            <p:cNvSpPr/>
            <p:nvPr/>
          </p:nvSpPr>
          <p:spPr>
            <a:xfrm>
              <a:off x="11385468" y="546712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0" name="Circle"/>
            <p:cNvSpPr/>
            <p:nvPr/>
          </p:nvSpPr>
          <p:spPr>
            <a:xfrm>
              <a:off x="7393085"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1" name="Circle"/>
            <p:cNvSpPr/>
            <p:nvPr/>
          </p:nvSpPr>
          <p:spPr>
            <a:xfrm>
              <a:off x="8650049" y="5087063"/>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2" name="Circle"/>
            <p:cNvSpPr/>
            <p:nvPr/>
          </p:nvSpPr>
          <p:spPr>
            <a:xfrm>
              <a:off x="8943589"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3" name="Circle"/>
            <p:cNvSpPr/>
            <p:nvPr/>
          </p:nvSpPr>
          <p:spPr>
            <a:xfrm>
              <a:off x="7091766" y="6172387"/>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4" name="Circle"/>
            <p:cNvSpPr/>
            <p:nvPr/>
          </p:nvSpPr>
          <p:spPr>
            <a:xfrm>
              <a:off x="6223895" y="5571018"/>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5" name="Circle"/>
            <p:cNvSpPr/>
            <p:nvPr/>
          </p:nvSpPr>
          <p:spPr>
            <a:xfrm>
              <a:off x="7393085" y="528575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6" name="Circle"/>
            <p:cNvSpPr/>
            <p:nvPr/>
          </p:nvSpPr>
          <p:spPr>
            <a:xfrm>
              <a:off x="8073563" y="617238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7" name="Circle"/>
            <p:cNvSpPr/>
            <p:nvPr/>
          </p:nvSpPr>
          <p:spPr>
            <a:xfrm>
              <a:off x="2646220"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8" name="Circle"/>
            <p:cNvSpPr/>
            <p:nvPr/>
          </p:nvSpPr>
          <p:spPr>
            <a:xfrm>
              <a:off x="3713353"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9" name="Circle"/>
            <p:cNvSpPr/>
            <p:nvPr/>
          </p:nvSpPr>
          <p:spPr>
            <a:xfrm>
              <a:off x="2646220" y="3510936"/>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40" name="Circle"/>
            <p:cNvSpPr/>
            <p:nvPr/>
          </p:nvSpPr>
          <p:spPr>
            <a:xfrm>
              <a:off x="3179788" y="399114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41" name="Circle"/>
            <p:cNvSpPr/>
            <p:nvPr/>
          </p:nvSpPr>
          <p:spPr>
            <a:xfrm>
              <a:off x="2966732" y="2817300"/>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42" name="Circle"/>
            <p:cNvSpPr/>
            <p:nvPr/>
          </p:nvSpPr>
          <p:spPr>
            <a:xfrm>
              <a:off x="3713353" y="2897334"/>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43" name="Circle"/>
            <p:cNvSpPr/>
            <p:nvPr/>
          </p:nvSpPr>
          <p:spPr>
            <a:xfrm>
              <a:off x="3179788" y="469367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745" name="Line Line" descr="Line Line"/>
          <p:cNvPicPr>
            <a:picLocks/>
          </p:cNvPicPr>
          <p:nvPr/>
        </p:nvPicPr>
        <p:blipFill>
          <a:blip r:embed="rId2"/>
          <a:stretch>
            <a:fillRect/>
          </a:stretch>
        </p:blipFill>
        <p:spPr>
          <a:xfrm rot="16200000">
            <a:off x="14780780" y="5761668"/>
            <a:ext cx="8830431" cy="101601"/>
          </a:xfrm>
          <a:prstGeom prst="rect">
            <a:avLst/>
          </a:prstGeom>
        </p:spPr>
      </p:pic>
      <p:pic>
        <p:nvPicPr>
          <p:cNvPr id="747" name="Line Line" descr="Line Line"/>
          <p:cNvPicPr>
            <a:picLocks/>
          </p:cNvPicPr>
          <p:nvPr/>
        </p:nvPicPr>
        <p:blipFill>
          <a:blip r:embed="rId3"/>
          <a:stretch>
            <a:fillRect/>
          </a:stretch>
        </p:blipFill>
        <p:spPr>
          <a:xfrm rot="10800000">
            <a:off x="9935246" y="-863245"/>
            <a:ext cx="12811274" cy="101601"/>
          </a:xfrm>
          <a:prstGeom prst="rect">
            <a:avLst/>
          </a:prstGeom>
        </p:spPr>
      </p:pic>
      <p:sp>
        <p:nvSpPr>
          <p:cNvPr id="2" name="Google Shape;403;p55">
            <a:extLst>
              <a:ext uri="{FF2B5EF4-FFF2-40B4-BE49-F238E27FC236}">
                <a16:creationId xmlns:a16="http://schemas.microsoft.com/office/drawing/2014/main" id="{F6DB54B4-3366-F2FC-08D7-9F86B363F95A}"/>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31</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23C671-97F3-3455-9C44-4C6199C8C816}"/>
              </a:ext>
            </a:extLst>
          </p:cNvPr>
          <p:cNvPicPr>
            <a:picLocks noChangeAspect="1"/>
          </p:cNvPicPr>
          <p:nvPr/>
        </p:nvPicPr>
        <p:blipFill>
          <a:blip r:embed="rId3"/>
          <a:stretch>
            <a:fillRect/>
          </a:stretch>
        </p:blipFill>
        <p:spPr>
          <a:xfrm>
            <a:off x="8931692" y="2267144"/>
            <a:ext cx="13128446" cy="9719599"/>
          </a:xfrm>
          <a:prstGeom prst="rect">
            <a:avLst/>
          </a:prstGeom>
        </p:spPr>
      </p:pic>
      <p:sp>
        <p:nvSpPr>
          <p:cNvPr id="807" name="“split”"/>
          <p:cNvSpPr txBox="1"/>
          <p:nvPr/>
        </p:nvSpPr>
        <p:spPr>
          <a:xfrm>
            <a:off x="4257502" y="6257457"/>
            <a:ext cx="2741610" cy="1201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6500" b="1" spc="-130">
                <a:solidFill>
                  <a:schemeClr val="accent2">
                    <a:hueOff val="192982"/>
                    <a:satOff val="17755"/>
                    <a:lumOff val="-28483"/>
                  </a:schemeClr>
                </a:solidFill>
              </a:defRPr>
            </a:lvl1pPr>
          </a:lstStyle>
          <a:p>
            <a:r>
              <a:t>“split”</a:t>
            </a:r>
          </a:p>
        </p:txBody>
      </p:sp>
      <p:grpSp>
        <p:nvGrpSpPr>
          <p:cNvPr id="854" name="Group"/>
          <p:cNvGrpSpPr/>
          <p:nvPr/>
        </p:nvGrpSpPr>
        <p:grpSpPr>
          <a:xfrm>
            <a:off x="9259665" y="1799566"/>
            <a:ext cx="12997937" cy="10077232"/>
            <a:chOff x="0" y="0"/>
            <a:chExt cx="12997936" cy="10077230"/>
          </a:xfrm>
        </p:grpSpPr>
        <p:sp>
          <p:nvSpPr>
            <p:cNvPr id="808" name="Line"/>
            <p:cNvSpPr/>
            <p:nvPr/>
          </p:nvSpPr>
          <p:spPr>
            <a:xfrm flipV="1">
              <a:off x="1333840" y="39635"/>
              <a:ext cx="1" cy="981751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809" name="Line"/>
            <p:cNvSpPr/>
            <p:nvPr/>
          </p:nvSpPr>
          <p:spPr>
            <a:xfrm flipH="1" flipV="1">
              <a:off x="453388" y="9151643"/>
              <a:ext cx="12541047"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810" name="Circle"/>
            <p:cNvSpPr/>
            <p:nvPr/>
          </p:nvSpPr>
          <p:spPr>
            <a:xfrm>
              <a:off x="2112653" y="8323240"/>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1" name="Circle"/>
            <p:cNvSpPr/>
            <p:nvPr/>
          </p:nvSpPr>
          <p:spPr>
            <a:xfrm>
              <a:off x="3179787" y="8323240"/>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2" name="Circle"/>
            <p:cNvSpPr/>
            <p:nvPr/>
          </p:nvSpPr>
          <p:spPr>
            <a:xfrm>
              <a:off x="2646221" y="701600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3" name="Circle"/>
            <p:cNvSpPr/>
            <p:nvPr/>
          </p:nvSpPr>
          <p:spPr>
            <a:xfrm>
              <a:off x="2646221" y="8109814"/>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4" name="Circle"/>
            <p:cNvSpPr/>
            <p:nvPr/>
          </p:nvSpPr>
          <p:spPr>
            <a:xfrm>
              <a:off x="2084401" y="7471809"/>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5" name="Circle"/>
            <p:cNvSpPr/>
            <p:nvPr/>
          </p:nvSpPr>
          <p:spPr>
            <a:xfrm>
              <a:off x="2752146" y="7562908"/>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6" name="Circle"/>
            <p:cNvSpPr/>
            <p:nvPr/>
          </p:nvSpPr>
          <p:spPr>
            <a:xfrm>
              <a:off x="3419892" y="766962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7" name="Comfort"/>
            <p:cNvSpPr txBox="1"/>
            <p:nvPr/>
          </p:nvSpPr>
          <p:spPr>
            <a:xfrm>
              <a:off x="0" y="143730"/>
              <a:ext cx="126583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Comfort</a:t>
              </a:r>
            </a:p>
          </p:txBody>
        </p:sp>
        <p:sp>
          <p:nvSpPr>
            <p:cNvPr id="818" name="Fashion"/>
            <p:cNvSpPr txBox="1"/>
            <p:nvPr/>
          </p:nvSpPr>
          <p:spPr>
            <a:xfrm>
              <a:off x="11771116" y="9616171"/>
              <a:ext cx="122682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Fashion</a:t>
              </a:r>
            </a:p>
          </p:txBody>
        </p:sp>
        <p:sp>
          <p:nvSpPr>
            <p:cNvPr id="819" name="Circle"/>
            <p:cNvSpPr/>
            <p:nvPr/>
          </p:nvSpPr>
          <p:spPr>
            <a:xfrm>
              <a:off x="4745300" y="1673216"/>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0" name="Circle"/>
            <p:cNvSpPr/>
            <p:nvPr/>
          </p:nvSpPr>
          <p:spPr>
            <a:xfrm>
              <a:off x="5812433" y="1673216"/>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1" name="Circle"/>
            <p:cNvSpPr/>
            <p:nvPr/>
          </p:nvSpPr>
          <p:spPr>
            <a:xfrm>
              <a:off x="6653613" y="36597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2" name="Circle"/>
            <p:cNvSpPr/>
            <p:nvPr/>
          </p:nvSpPr>
          <p:spPr>
            <a:xfrm>
              <a:off x="5278867" y="145978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3" name="Circle"/>
            <p:cNvSpPr/>
            <p:nvPr/>
          </p:nvSpPr>
          <p:spPr>
            <a:xfrm>
              <a:off x="6924787" y="212456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4" name="Circle"/>
            <p:cNvSpPr/>
            <p:nvPr/>
          </p:nvSpPr>
          <p:spPr>
            <a:xfrm>
              <a:off x="5812433" y="365977"/>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5" name="Circle"/>
            <p:cNvSpPr/>
            <p:nvPr/>
          </p:nvSpPr>
          <p:spPr>
            <a:xfrm>
              <a:off x="6052538" y="101959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6" name="Circle"/>
            <p:cNvSpPr/>
            <p:nvPr/>
          </p:nvSpPr>
          <p:spPr>
            <a:xfrm>
              <a:off x="10717558" y="89511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7" name="Circle"/>
            <p:cNvSpPr/>
            <p:nvPr/>
          </p:nvSpPr>
          <p:spPr>
            <a:xfrm>
              <a:off x="11251124" y="154873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8" name="Circle"/>
            <p:cNvSpPr/>
            <p:nvPr/>
          </p:nvSpPr>
          <p:spPr>
            <a:xfrm>
              <a:off x="12053378" y="24149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9" name="Circle"/>
            <p:cNvSpPr/>
            <p:nvPr/>
          </p:nvSpPr>
          <p:spPr>
            <a:xfrm>
              <a:off x="10717558" y="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0" name="Circle"/>
            <p:cNvSpPr/>
            <p:nvPr/>
          </p:nvSpPr>
          <p:spPr>
            <a:xfrm>
              <a:off x="12053378" y="1548729"/>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1" name="Circle"/>
            <p:cNvSpPr/>
            <p:nvPr/>
          </p:nvSpPr>
          <p:spPr>
            <a:xfrm>
              <a:off x="11251124" y="24149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2" name="Circle"/>
            <p:cNvSpPr/>
            <p:nvPr/>
          </p:nvSpPr>
          <p:spPr>
            <a:xfrm>
              <a:off x="11491229" y="89511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3" name="Circle"/>
            <p:cNvSpPr/>
            <p:nvPr/>
          </p:nvSpPr>
          <p:spPr>
            <a:xfrm>
              <a:off x="11042732" y="607304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4" name="Circle"/>
            <p:cNvSpPr/>
            <p:nvPr/>
          </p:nvSpPr>
          <p:spPr>
            <a:xfrm>
              <a:off x="12109866" y="607304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5" name="Circle"/>
            <p:cNvSpPr/>
            <p:nvPr/>
          </p:nvSpPr>
          <p:spPr>
            <a:xfrm>
              <a:off x="11919034" y="5177632"/>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6" name="Circle"/>
            <p:cNvSpPr/>
            <p:nvPr/>
          </p:nvSpPr>
          <p:spPr>
            <a:xfrm>
              <a:off x="11919034" y="4282223"/>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7" name="Circle"/>
            <p:cNvSpPr/>
            <p:nvPr/>
          </p:nvSpPr>
          <p:spPr>
            <a:xfrm>
              <a:off x="10598288" y="489237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8" name="Circle"/>
            <p:cNvSpPr/>
            <p:nvPr/>
          </p:nvSpPr>
          <p:spPr>
            <a:xfrm>
              <a:off x="11227270" y="4403267"/>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9" name="Circle"/>
            <p:cNvSpPr/>
            <p:nvPr/>
          </p:nvSpPr>
          <p:spPr>
            <a:xfrm>
              <a:off x="11385468" y="546712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0" name="Circle"/>
            <p:cNvSpPr/>
            <p:nvPr/>
          </p:nvSpPr>
          <p:spPr>
            <a:xfrm>
              <a:off x="7393085"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1" name="Circle"/>
            <p:cNvSpPr/>
            <p:nvPr/>
          </p:nvSpPr>
          <p:spPr>
            <a:xfrm>
              <a:off x="8650049" y="5087063"/>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2" name="Circle"/>
            <p:cNvSpPr/>
            <p:nvPr/>
          </p:nvSpPr>
          <p:spPr>
            <a:xfrm>
              <a:off x="8943589"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3" name="Circle"/>
            <p:cNvSpPr/>
            <p:nvPr/>
          </p:nvSpPr>
          <p:spPr>
            <a:xfrm>
              <a:off x="7091766" y="6172387"/>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4" name="Circle"/>
            <p:cNvSpPr/>
            <p:nvPr/>
          </p:nvSpPr>
          <p:spPr>
            <a:xfrm>
              <a:off x="6223895" y="5571018"/>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5" name="Circle"/>
            <p:cNvSpPr/>
            <p:nvPr/>
          </p:nvSpPr>
          <p:spPr>
            <a:xfrm>
              <a:off x="7393085" y="528575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6" name="Circle"/>
            <p:cNvSpPr/>
            <p:nvPr/>
          </p:nvSpPr>
          <p:spPr>
            <a:xfrm>
              <a:off x="8073563" y="617238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7" name="Circle"/>
            <p:cNvSpPr/>
            <p:nvPr/>
          </p:nvSpPr>
          <p:spPr>
            <a:xfrm>
              <a:off x="2646220"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8" name="Circle"/>
            <p:cNvSpPr/>
            <p:nvPr/>
          </p:nvSpPr>
          <p:spPr>
            <a:xfrm>
              <a:off x="3713353"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9" name="Circle"/>
            <p:cNvSpPr/>
            <p:nvPr/>
          </p:nvSpPr>
          <p:spPr>
            <a:xfrm>
              <a:off x="2646220" y="3510936"/>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50" name="Circle"/>
            <p:cNvSpPr/>
            <p:nvPr/>
          </p:nvSpPr>
          <p:spPr>
            <a:xfrm>
              <a:off x="3179788" y="399114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51" name="Circle"/>
            <p:cNvSpPr/>
            <p:nvPr/>
          </p:nvSpPr>
          <p:spPr>
            <a:xfrm>
              <a:off x="2966732" y="2817300"/>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52" name="Circle"/>
            <p:cNvSpPr/>
            <p:nvPr/>
          </p:nvSpPr>
          <p:spPr>
            <a:xfrm>
              <a:off x="3713353" y="2897334"/>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53" name="Circle"/>
            <p:cNvSpPr/>
            <p:nvPr/>
          </p:nvSpPr>
          <p:spPr>
            <a:xfrm>
              <a:off x="3179788" y="469367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855" name="Line Line" descr="Line Line"/>
          <p:cNvPicPr>
            <a:picLocks/>
          </p:cNvPicPr>
          <p:nvPr/>
        </p:nvPicPr>
        <p:blipFill>
          <a:blip r:embed="rId4"/>
          <a:stretch>
            <a:fillRect/>
          </a:stretch>
        </p:blipFill>
        <p:spPr>
          <a:xfrm rot="16200000">
            <a:off x="14780780" y="5761668"/>
            <a:ext cx="8830431" cy="101601"/>
          </a:xfrm>
          <a:prstGeom prst="rect">
            <a:avLst/>
          </a:prstGeom>
        </p:spPr>
      </p:pic>
      <p:pic>
        <p:nvPicPr>
          <p:cNvPr id="857" name="Line Line" descr="Line Line"/>
          <p:cNvPicPr>
            <a:picLocks/>
          </p:cNvPicPr>
          <p:nvPr/>
        </p:nvPicPr>
        <p:blipFill>
          <a:blip r:embed="rId5"/>
          <a:stretch>
            <a:fillRect/>
          </a:stretch>
        </p:blipFill>
        <p:spPr>
          <a:xfrm rot="10800000">
            <a:off x="9935246" y="4343310"/>
            <a:ext cx="12811274" cy="101601"/>
          </a:xfrm>
          <a:prstGeom prst="rect">
            <a:avLst/>
          </a:prstGeom>
        </p:spPr>
      </p:pic>
      <p:grpSp>
        <p:nvGrpSpPr>
          <p:cNvPr id="862" name="Group"/>
          <p:cNvGrpSpPr/>
          <p:nvPr/>
        </p:nvGrpSpPr>
        <p:grpSpPr>
          <a:xfrm>
            <a:off x="7676069" y="3127883"/>
            <a:ext cx="2530471" cy="878132"/>
            <a:chOff x="0" y="552721"/>
            <a:chExt cx="2530470" cy="878130"/>
          </a:xfrm>
        </p:grpSpPr>
        <p:sp>
          <p:nvSpPr>
            <p:cNvPr id="859" name="this is fine, but…"/>
            <p:cNvSpPr/>
            <p:nvPr/>
          </p:nvSpPr>
          <p:spPr>
            <a:xfrm>
              <a:off x="0" y="552721"/>
              <a:ext cx="244947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3300" b="1">
                  <a:solidFill>
                    <a:schemeClr val="accent4">
                      <a:hueOff val="-1247790"/>
                      <a:lumOff val="-12326"/>
                    </a:schemeClr>
                  </a:solidFill>
                </a:defRPr>
              </a:lvl1pPr>
            </a:lstStyle>
            <a:p>
              <a:r>
                <a:rPr dirty="0"/>
                <a:t>this is fine, but…</a:t>
              </a:r>
            </a:p>
          </p:txBody>
        </p:sp>
        <p:pic>
          <p:nvPicPr>
            <p:cNvPr id="860" name="Line Line" descr="Line Line"/>
            <p:cNvPicPr>
              <a:picLocks/>
            </p:cNvPicPr>
            <p:nvPr/>
          </p:nvPicPr>
          <p:blipFill>
            <a:blip r:embed="rId6"/>
            <a:stretch>
              <a:fillRect/>
            </a:stretch>
          </p:blipFill>
          <p:spPr>
            <a:xfrm rot="1357476">
              <a:off x="1399476" y="916621"/>
              <a:ext cx="1113842" cy="311994"/>
            </a:xfrm>
            <a:prstGeom prst="rect">
              <a:avLst/>
            </a:prstGeom>
            <a:effectLst/>
          </p:spPr>
        </p:pic>
      </p:grpSp>
      <p:sp>
        <p:nvSpPr>
          <p:cNvPr id="863" name="Circle"/>
          <p:cNvSpPr/>
          <p:nvPr/>
        </p:nvSpPr>
        <p:spPr>
          <a:xfrm>
            <a:off x="18954125" y="4352028"/>
            <a:ext cx="332125" cy="332126"/>
          </a:xfrm>
          <a:prstGeom prst="ellipse">
            <a:avLst/>
          </a:prstGeom>
          <a:solidFill>
            <a:srgbClr val="D5D5D5"/>
          </a:solidFill>
          <a:ln w="63500">
            <a:solidFill>
              <a:srgbClr val="5E5E5E"/>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64" name="???"/>
          <p:cNvSpPr txBox="1"/>
          <p:nvPr/>
        </p:nvSpPr>
        <p:spPr>
          <a:xfrm>
            <a:off x="18055801" y="4664519"/>
            <a:ext cx="910740"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300" b="1">
                <a:solidFill>
                  <a:schemeClr val="accent4">
                    <a:hueOff val="-1247790"/>
                    <a:lumOff val="-12326"/>
                  </a:schemeClr>
                </a:solidFill>
              </a:defRPr>
            </a:lvl1pPr>
          </a:lstStyle>
          <a:p>
            <a:r>
              <a:t>???</a:t>
            </a:r>
          </a:p>
        </p:txBody>
      </p:sp>
      <p:sp>
        <p:nvSpPr>
          <p:cNvPr id="2" name="Google Shape;403;p55">
            <a:extLst>
              <a:ext uri="{FF2B5EF4-FFF2-40B4-BE49-F238E27FC236}">
                <a16:creationId xmlns:a16="http://schemas.microsoft.com/office/drawing/2014/main" id="{9B7C99F6-1969-E752-BD08-DB20C856DEB4}"/>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32</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6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86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 grpId="1" animBg="1" advAuto="0"/>
      <p:bldP spid="863" grpId="2" animBg="1" advAuto="0"/>
      <p:bldP spid="864"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split”"/>
          <p:cNvSpPr txBox="1"/>
          <p:nvPr/>
        </p:nvSpPr>
        <p:spPr>
          <a:xfrm>
            <a:off x="4257502" y="6257457"/>
            <a:ext cx="2741610" cy="1201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6500" b="1" spc="-130">
                <a:solidFill>
                  <a:schemeClr val="accent2">
                    <a:hueOff val="192982"/>
                    <a:satOff val="17755"/>
                    <a:lumOff val="-28483"/>
                  </a:schemeClr>
                </a:solidFill>
              </a:defRPr>
            </a:lvl1pPr>
          </a:lstStyle>
          <a:p>
            <a:r>
              <a:t>“split”</a:t>
            </a:r>
          </a:p>
        </p:txBody>
      </p:sp>
      <p:grpSp>
        <p:nvGrpSpPr>
          <p:cNvPr id="916" name="Group"/>
          <p:cNvGrpSpPr/>
          <p:nvPr/>
        </p:nvGrpSpPr>
        <p:grpSpPr>
          <a:xfrm>
            <a:off x="9259665" y="1799566"/>
            <a:ext cx="12997937" cy="10077232"/>
            <a:chOff x="0" y="0"/>
            <a:chExt cx="12997936" cy="10077230"/>
          </a:xfrm>
        </p:grpSpPr>
        <p:sp>
          <p:nvSpPr>
            <p:cNvPr id="870" name="Line"/>
            <p:cNvSpPr/>
            <p:nvPr/>
          </p:nvSpPr>
          <p:spPr>
            <a:xfrm flipV="1">
              <a:off x="1333840" y="39635"/>
              <a:ext cx="1" cy="981751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871" name="Line"/>
            <p:cNvSpPr/>
            <p:nvPr/>
          </p:nvSpPr>
          <p:spPr>
            <a:xfrm flipH="1" flipV="1">
              <a:off x="453388" y="9151643"/>
              <a:ext cx="12541047"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872" name="Circle"/>
            <p:cNvSpPr/>
            <p:nvPr/>
          </p:nvSpPr>
          <p:spPr>
            <a:xfrm>
              <a:off x="2112653" y="8323240"/>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3" name="Circle"/>
            <p:cNvSpPr/>
            <p:nvPr/>
          </p:nvSpPr>
          <p:spPr>
            <a:xfrm>
              <a:off x="3179787" y="8323240"/>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4" name="Circle"/>
            <p:cNvSpPr/>
            <p:nvPr/>
          </p:nvSpPr>
          <p:spPr>
            <a:xfrm>
              <a:off x="2646221" y="701600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5" name="Circle"/>
            <p:cNvSpPr/>
            <p:nvPr/>
          </p:nvSpPr>
          <p:spPr>
            <a:xfrm>
              <a:off x="2646221" y="8109814"/>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6" name="Circle"/>
            <p:cNvSpPr/>
            <p:nvPr/>
          </p:nvSpPr>
          <p:spPr>
            <a:xfrm>
              <a:off x="2084401" y="7471809"/>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7" name="Circle"/>
            <p:cNvSpPr/>
            <p:nvPr/>
          </p:nvSpPr>
          <p:spPr>
            <a:xfrm>
              <a:off x="2752146" y="7562908"/>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8" name="Circle"/>
            <p:cNvSpPr/>
            <p:nvPr/>
          </p:nvSpPr>
          <p:spPr>
            <a:xfrm>
              <a:off x="3419892" y="766962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9" name="Comfort"/>
            <p:cNvSpPr txBox="1"/>
            <p:nvPr/>
          </p:nvSpPr>
          <p:spPr>
            <a:xfrm>
              <a:off x="0" y="143730"/>
              <a:ext cx="126583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Comfort</a:t>
              </a:r>
            </a:p>
          </p:txBody>
        </p:sp>
        <p:sp>
          <p:nvSpPr>
            <p:cNvPr id="880" name="Fashion"/>
            <p:cNvSpPr txBox="1"/>
            <p:nvPr/>
          </p:nvSpPr>
          <p:spPr>
            <a:xfrm>
              <a:off x="11771116" y="9616171"/>
              <a:ext cx="122682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Fashion</a:t>
              </a:r>
            </a:p>
          </p:txBody>
        </p:sp>
        <p:sp>
          <p:nvSpPr>
            <p:cNvPr id="881" name="Circle"/>
            <p:cNvSpPr/>
            <p:nvPr/>
          </p:nvSpPr>
          <p:spPr>
            <a:xfrm>
              <a:off x="4745300" y="1673216"/>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2" name="Circle"/>
            <p:cNvSpPr/>
            <p:nvPr/>
          </p:nvSpPr>
          <p:spPr>
            <a:xfrm>
              <a:off x="5812433" y="1673216"/>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3" name="Circle"/>
            <p:cNvSpPr/>
            <p:nvPr/>
          </p:nvSpPr>
          <p:spPr>
            <a:xfrm>
              <a:off x="6653613" y="36597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4" name="Circle"/>
            <p:cNvSpPr/>
            <p:nvPr/>
          </p:nvSpPr>
          <p:spPr>
            <a:xfrm>
              <a:off x="5278867" y="145978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5" name="Circle"/>
            <p:cNvSpPr/>
            <p:nvPr/>
          </p:nvSpPr>
          <p:spPr>
            <a:xfrm>
              <a:off x="6924787" y="212456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6" name="Circle"/>
            <p:cNvSpPr/>
            <p:nvPr/>
          </p:nvSpPr>
          <p:spPr>
            <a:xfrm>
              <a:off x="5812433" y="365977"/>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7" name="Circle"/>
            <p:cNvSpPr/>
            <p:nvPr/>
          </p:nvSpPr>
          <p:spPr>
            <a:xfrm>
              <a:off x="6052538" y="101959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8" name="Circle"/>
            <p:cNvSpPr/>
            <p:nvPr/>
          </p:nvSpPr>
          <p:spPr>
            <a:xfrm>
              <a:off x="10717558" y="89511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9" name="Circle"/>
            <p:cNvSpPr/>
            <p:nvPr/>
          </p:nvSpPr>
          <p:spPr>
            <a:xfrm>
              <a:off x="11251124" y="154873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0" name="Circle"/>
            <p:cNvSpPr/>
            <p:nvPr/>
          </p:nvSpPr>
          <p:spPr>
            <a:xfrm>
              <a:off x="12053378" y="24149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1" name="Circle"/>
            <p:cNvSpPr/>
            <p:nvPr/>
          </p:nvSpPr>
          <p:spPr>
            <a:xfrm>
              <a:off x="10717558" y="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2" name="Circle"/>
            <p:cNvSpPr/>
            <p:nvPr/>
          </p:nvSpPr>
          <p:spPr>
            <a:xfrm>
              <a:off x="12053378" y="1548729"/>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3" name="Circle"/>
            <p:cNvSpPr/>
            <p:nvPr/>
          </p:nvSpPr>
          <p:spPr>
            <a:xfrm>
              <a:off x="11251124" y="24149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4" name="Circle"/>
            <p:cNvSpPr/>
            <p:nvPr/>
          </p:nvSpPr>
          <p:spPr>
            <a:xfrm>
              <a:off x="11491229" y="89511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5" name="Circle"/>
            <p:cNvSpPr/>
            <p:nvPr/>
          </p:nvSpPr>
          <p:spPr>
            <a:xfrm>
              <a:off x="11042732" y="607304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6" name="Circle"/>
            <p:cNvSpPr/>
            <p:nvPr/>
          </p:nvSpPr>
          <p:spPr>
            <a:xfrm>
              <a:off x="12109866" y="607304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7" name="Circle"/>
            <p:cNvSpPr/>
            <p:nvPr/>
          </p:nvSpPr>
          <p:spPr>
            <a:xfrm>
              <a:off x="11919034" y="5177632"/>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8" name="Circle"/>
            <p:cNvSpPr/>
            <p:nvPr/>
          </p:nvSpPr>
          <p:spPr>
            <a:xfrm>
              <a:off x="11919034" y="4282223"/>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99" name="Circle"/>
            <p:cNvSpPr/>
            <p:nvPr/>
          </p:nvSpPr>
          <p:spPr>
            <a:xfrm>
              <a:off x="10598288" y="489237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0" name="Circle"/>
            <p:cNvSpPr/>
            <p:nvPr/>
          </p:nvSpPr>
          <p:spPr>
            <a:xfrm>
              <a:off x="11227270" y="4403267"/>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1" name="Circle"/>
            <p:cNvSpPr/>
            <p:nvPr/>
          </p:nvSpPr>
          <p:spPr>
            <a:xfrm>
              <a:off x="11385468" y="546712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2" name="Circle"/>
            <p:cNvSpPr/>
            <p:nvPr/>
          </p:nvSpPr>
          <p:spPr>
            <a:xfrm>
              <a:off x="7393085"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3" name="Circle"/>
            <p:cNvSpPr/>
            <p:nvPr/>
          </p:nvSpPr>
          <p:spPr>
            <a:xfrm>
              <a:off x="8650049" y="5087063"/>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4" name="Circle"/>
            <p:cNvSpPr/>
            <p:nvPr/>
          </p:nvSpPr>
          <p:spPr>
            <a:xfrm>
              <a:off x="8943589"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5" name="Circle"/>
            <p:cNvSpPr/>
            <p:nvPr/>
          </p:nvSpPr>
          <p:spPr>
            <a:xfrm>
              <a:off x="7091766" y="6172387"/>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6" name="Circle"/>
            <p:cNvSpPr/>
            <p:nvPr/>
          </p:nvSpPr>
          <p:spPr>
            <a:xfrm>
              <a:off x="6223895" y="5571018"/>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7" name="Circle"/>
            <p:cNvSpPr/>
            <p:nvPr/>
          </p:nvSpPr>
          <p:spPr>
            <a:xfrm>
              <a:off x="7393085" y="528575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8" name="Circle"/>
            <p:cNvSpPr/>
            <p:nvPr/>
          </p:nvSpPr>
          <p:spPr>
            <a:xfrm>
              <a:off x="8073563" y="617238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9" name="Circle"/>
            <p:cNvSpPr/>
            <p:nvPr/>
          </p:nvSpPr>
          <p:spPr>
            <a:xfrm>
              <a:off x="2646220"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10" name="Circle"/>
            <p:cNvSpPr/>
            <p:nvPr/>
          </p:nvSpPr>
          <p:spPr>
            <a:xfrm>
              <a:off x="3713353"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11" name="Circle"/>
            <p:cNvSpPr/>
            <p:nvPr/>
          </p:nvSpPr>
          <p:spPr>
            <a:xfrm>
              <a:off x="2646220" y="3510936"/>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12" name="Circle"/>
            <p:cNvSpPr/>
            <p:nvPr/>
          </p:nvSpPr>
          <p:spPr>
            <a:xfrm>
              <a:off x="3179788" y="399114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13" name="Circle"/>
            <p:cNvSpPr/>
            <p:nvPr/>
          </p:nvSpPr>
          <p:spPr>
            <a:xfrm>
              <a:off x="2966732" y="2817300"/>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14" name="Circle"/>
            <p:cNvSpPr/>
            <p:nvPr/>
          </p:nvSpPr>
          <p:spPr>
            <a:xfrm>
              <a:off x="3713353" y="2897334"/>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15" name="Circle"/>
            <p:cNvSpPr/>
            <p:nvPr/>
          </p:nvSpPr>
          <p:spPr>
            <a:xfrm>
              <a:off x="3179788" y="469367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917" name="Line Line" descr="Line Line"/>
          <p:cNvPicPr>
            <a:picLocks/>
          </p:cNvPicPr>
          <p:nvPr/>
        </p:nvPicPr>
        <p:blipFill>
          <a:blip r:embed="rId3"/>
          <a:stretch>
            <a:fillRect/>
          </a:stretch>
        </p:blipFill>
        <p:spPr>
          <a:xfrm rot="16200000">
            <a:off x="14780780" y="5761668"/>
            <a:ext cx="8830431" cy="101601"/>
          </a:xfrm>
          <a:prstGeom prst="rect">
            <a:avLst/>
          </a:prstGeom>
        </p:spPr>
      </p:pic>
      <p:pic>
        <p:nvPicPr>
          <p:cNvPr id="919" name="Line Line" descr="Line Line"/>
          <p:cNvPicPr>
            <a:picLocks/>
          </p:cNvPicPr>
          <p:nvPr/>
        </p:nvPicPr>
        <p:blipFill>
          <a:blip r:embed="rId4"/>
          <a:stretch>
            <a:fillRect/>
          </a:stretch>
        </p:blipFill>
        <p:spPr>
          <a:xfrm rot="10800000">
            <a:off x="9935246" y="4343310"/>
            <a:ext cx="12811274" cy="101601"/>
          </a:xfrm>
          <a:prstGeom prst="rect">
            <a:avLst/>
          </a:prstGeom>
        </p:spPr>
      </p:pic>
      <p:sp>
        <p:nvSpPr>
          <p:cNvPr id="921" name="Circle"/>
          <p:cNvSpPr/>
          <p:nvPr/>
        </p:nvSpPr>
        <p:spPr>
          <a:xfrm>
            <a:off x="18954125" y="4352028"/>
            <a:ext cx="332125" cy="332126"/>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22" name="we need a more complex split"/>
          <p:cNvSpPr txBox="1"/>
          <p:nvPr/>
        </p:nvSpPr>
        <p:spPr>
          <a:xfrm>
            <a:off x="2347836" y="11840264"/>
            <a:ext cx="6560942" cy="63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853137">
              <a:defRPr sz="3496" spc="-69">
                <a:solidFill>
                  <a:schemeClr val="accent1">
                    <a:hueOff val="114395"/>
                    <a:lumOff val="-24975"/>
                  </a:schemeClr>
                </a:solidFill>
              </a:defRPr>
            </a:lvl1pPr>
          </a:lstStyle>
          <a:p>
            <a:r>
              <a:t>we need a more complex split</a:t>
            </a:r>
          </a:p>
        </p:txBody>
      </p:sp>
      <p:sp>
        <p:nvSpPr>
          <p:cNvPr id="923" name="Support vector machines!"/>
          <p:cNvSpPr txBox="1"/>
          <p:nvPr/>
        </p:nvSpPr>
        <p:spPr>
          <a:xfrm>
            <a:off x="2347836" y="12507222"/>
            <a:ext cx="5391680" cy="63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853137">
              <a:defRPr sz="3496" b="1" spc="-69">
                <a:solidFill>
                  <a:schemeClr val="accent1">
                    <a:hueOff val="114395"/>
                    <a:lumOff val="-24975"/>
                  </a:schemeClr>
                </a:solidFill>
              </a:defRPr>
            </a:lvl1pPr>
          </a:lstStyle>
          <a:p>
            <a:r>
              <a:t>Support vector machines!</a:t>
            </a:r>
          </a:p>
        </p:txBody>
      </p:sp>
      <p:sp>
        <p:nvSpPr>
          <p:cNvPr id="2" name="Google Shape;403;p55">
            <a:extLst>
              <a:ext uri="{FF2B5EF4-FFF2-40B4-BE49-F238E27FC236}">
                <a16:creationId xmlns:a16="http://schemas.microsoft.com/office/drawing/2014/main" id="{54A188AF-AF5D-C23C-91CF-68CB6A163294}"/>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33</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 grpId="1" animBg="1" advAuto="0"/>
      <p:bldP spid="923"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4" name="Group"/>
          <p:cNvGrpSpPr/>
          <p:nvPr/>
        </p:nvGrpSpPr>
        <p:grpSpPr>
          <a:xfrm>
            <a:off x="5448572" y="2020541"/>
            <a:ext cx="12997938" cy="10077231"/>
            <a:chOff x="0" y="0"/>
            <a:chExt cx="12997936" cy="10077230"/>
          </a:xfrm>
        </p:grpSpPr>
        <p:sp>
          <p:nvSpPr>
            <p:cNvPr id="928" name="Line"/>
            <p:cNvSpPr/>
            <p:nvPr/>
          </p:nvSpPr>
          <p:spPr>
            <a:xfrm flipV="1">
              <a:off x="1333840" y="39635"/>
              <a:ext cx="1" cy="981751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929" name="Line"/>
            <p:cNvSpPr/>
            <p:nvPr/>
          </p:nvSpPr>
          <p:spPr>
            <a:xfrm flipH="1" flipV="1">
              <a:off x="453388" y="9151643"/>
              <a:ext cx="12541047"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930" name="Circle"/>
            <p:cNvSpPr/>
            <p:nvPr/>
          </p:nvSpPr>
          <p:spPr>
            <a:xfrm>
              <a:off x="2112653" y="8323240"/>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31" name="Circle"/>
            <p:cNvSpPr/>
            <p:nvPr/>
          </p:nvSpPr>
          <p:spPr>
            <a:xfrm>
              <a:off x="3179787" y="8323240"/>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32" name="Circle"/>
            <p:cNvSpPr/>
            <p:nvPr/>
          </p:nvSpPr>
          <p:spPr>
            <a:xfrm>
              <a:off x="2646221" y="701600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33" name="Circle"/>
            <p:cNvSpPr/>
            <p:nvPr/>
          </p:nvSpPr>
          <p:spPr>
            <a:xfrm>
              <a:off x="2646221" y="8109814"/>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34" name="Circle"/>
            <p:cNvSpPr/>
            <p:nvPr/>
          </p:nvSpPr>
          <p:spPr>
            <a:xfrm>
              <a:off x="2084401" y="7471809"/>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35" name="Circle"/>
            <p:cNvSpPr/>
            <p:nvPr/>
          </p:nvSpPr>
          <p:spPr>
            <a:xfrm>
              <a:off x="2752146" y="7562908"/>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36" name="Circle"/>
            <p:cNvSpPr/>
            <p:nvPr/>
          </p:nvSpPr>
          <p:spPr>
            <a:xfrm>
              <a:off x="3419892" y="766962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37" name="Comfort"/>
            <p:cNvSpPr txBox="1"/>
            <p:nvPr/>
          </p:nvSpPr>
          <p:spPr>
            <a:xfrm>
              <a:off x="0" y="143730"/>
              <a:ext cx="126583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Comfort</a:t>
              </a:r>
            </a:p>
          </p:txBody>
        </p:sp>
        <p:sp>
          <p:nvSpPr>
            <p:cNvPr id="938" name="Fashion"/>
            <p:cNvSpPr txBox="1"/>
            <p:nvPr/>
          </p:nvSpPr>
          <p:spPr>
            <a:xfrm>
              <a:off x="11771116" y="9616171"/>
              <a:ext cx="122682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Fashion</a:t>
              </a:r>
            </a:p>
          </p:txBody>
        </p:sp>
        <p:sp>
          <p:nvSpPr>
            <p:cNvPr id="939" name="Circle"/>
            <p:cNvSpPr/>
            <p:nvPr/>
          </p:nvSpPr>
          <p:spPr>
            <a:xfrm>
              <a:off x="4745300" y="1673216"/>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0" name="Circle"/>
            <p:cNvSpPr/>
            <p:nvPr/>
          </p:nvSpPr>
          <p:spPr>
            <a:xfrm>
              <a:off x="5812433" y="1673216"/>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1" name="Circle"/>
            <p:cNvSpPr/>
            <p:nvPr/>
          </p:nvSpPr>
          <p:spPr>
            <a:xfrm>
              <a:off x="6653613" y="36597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2" name="Circle"/>
            <p:cNvSpPr/>
            <p:nvPr/>
          </p:nvSpPr>
          <p:spPr>
            <a:xfrm>
              <a:off x="5278867" y="145978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3" name="Circle"/>
            <p:cNvSpPr/>
            <p:nvPr/>
          </p:nvSpPr>
          <p:spPr>
            <a:xfrm>
              <a:off x="6924787" y="212456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4" name="Circle"/>
            <p:cNvSpPr/>
            <p:nvPr/>
          </p:nvSpPr>
          <p:spPr>
            <a:xfrm>
              <a:off x="5812433" y="365977"/>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5" name="Circle"/>
            <p:cNvSpPr/>
            <p:nvPr/>
          </p:nvSpPr>
          <p:spPr>
            <a:xfrm>
              <a:off x="6052538" y="101959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6" name="Circle"/>
            <p:cNvSpPr/>
            <p:nvPr/>
          </p:nvSpPr>
          <p:spPr>
            <a:xfrm>
              <a:off x="10717558" y="89511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7" name="Circle"/>
            <p:cNvSpPr/>
            <p:nvPr/>
          </p:nvSpPr>
          <p:spPr>
            <a:xfrm>
              <a:off x="11251124" y="154873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8" name="Circle"/>
            <p:cNvSpPr/>
            <p:nvPr/>
          </p:nvSpPr>
          <p:spPr>
            <a:xfrm>
              <a:off x="12053378" y="24149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49" name="Circle"/>
            <p:cNvSpPr/>
            <p:nvPr/>
          </p:nvSpPr>
          <p:spPr>
            <a:xfrm>
              <a:off x="10717558" y="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0" name="Circle"/>
            <p:cNvSpPr/>
            <p:nvPr/>
          </p:nvSpPr>
          <p:spPr>
            <a:xfrm>
              <a:off x="12053378" y="1548729"/>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1" name="Circle"/>
            <p:cNvSpPr/>
            <p:nvPr/>
          </p:nvSpPr>
          <p:spPr>
            <a:xfrm>
              <a:off x="11251124" y="24149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2" name="Circle"/>
            <p:cNvSpPr/>
            <p:nvPr/>
          </p:nvSpPr>
          <p:spPr>
            <a:xfrm>
              <a:off x="11491229" y="89511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3" name="Circle"/>
            <p:cNvSpPr/>
            <p:nvPr/>
          </p:nvSpPr>
          <p:spPr>
            <a:xfrm>
              <a:off x="11042732" y="607304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4" name="Circle"/>
            <p:cNvSpPr/>
            <p:nvPr/>
          </p:nvSpPr>
          <p:spPr>
            <a:xfrm>
              <a:off x="12109866" y="607304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5" name="Circle"/>
            <p:cNvSpPr/>
            <p:nvPr/>
          </p:nvSpPr>
          <p:spPr>
            <a:xfrm>
              <a:off x="11919034" y="5177632"/>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6" name="Circle"/>
            <p:cNvSpPr/>
            <p:nvPr/>
          </p:nvSpPr>
          <p:spPr>
            <a:xfrm>
              <a:off x="11919034" y="4282223"/>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7" name="Circle"/>
            <p:cNvSpPr/>
            <p:nvPr/>
          </p:nvSpPr>
          <p:spPr>
            <a:xfrm>
              <a:off x="10598288" y="489237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8" name="Circle"/>
            <p:cNvSpPr/>
            <p:nvPr/>
          </p:nvSpPr>
          <p:spPr>
            <a:xfrm>
              <a:off x="11227270" y="4403267"/>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59" name="Circle"/>
            <p:cNvSpPr/>
            <p:nvPr/>
          </p:nvSpPr>
          <p:spPr>
            <a:xfrm>
              <a:off x="11385468" y="546712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0" name="Circle"/>
            <p:cNvSpPr/>
            <p:nvPr/>
          </p:nvSpPr>
          <p:spPr>
            <a:xfrm>
              <a:off x="7393085"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1" name="Circle"/>
            <p:cNvSpPr/>
            <p:nvPr/>
          </p:nvSpPr>
          <p:spPr>
            <a:xfrm>
              <a:off x="8650049" y="5087063"/>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2" name="Circle"/>
            <p:cNvSpPr/>
            <p:nvPr/>
          </p:nvSpPr>
          <p:spPr>
            <a:xfrm>
              <a:off x="8943589"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3" name="Circle"/>
            <p:cNvSpPr/>
            <p:nvPr/>
          </p:nvSpPr>
          <p:spPr>
            <a:xfrm>
              <a:off x="7091766" y="6172387"/>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4" name="Circle"/>
            <p:cNvSpPr/>
            <p:nvPr/>
          </p:nvSpPr>
          <p:spPr>
            <a:xfrm>
              <a:off x="6223895" y="5571018"/>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5" name="Circle"/>
            <p:cNvSpPr/>
            <p:nvPr/>
          </p:nvSpPr>
          <p:spPr>
            <a:xfrm>
              <a:off x="7393085" y="528575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6" name="Circle"/>
            <p:cNvSpPr/>
            <p:nvPr/>
          </p:nvSpPr>
          <p:spPr>
            <a:xfrm>
              <a:off x="8073563" y="617238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7" name="Circle"/>
            <p:cNvSpPr/>
            <p:nvPr/>
          </p:nvSpPr>
          <p:spPr>
            <a:xfrm>
              <a:off x="2646220"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8" name="Circle"/>
            <p:cNvSpPr/>
            <p:nvPr/>
          </p:nvSpPr>
          <p:spPr>
            <a:xfrm>
              <a:off x="3713353"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9" name="Circle"/>
            <p:cNvSpPr/>
            <p:nvPr/>
          </p:nvSpPr>
          <p:spPr>
            <a:xfrm>
              <a:off x="2646220" y="3510936"/>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70" name="Circle"/>
            <p:cNvSpPr/>
            <p:nvPr/>
          </p:nvSpPr>
          <p:spPr>
            <a:xfrm>
              <a:off x="3179788" y="399114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71" name="Circle"/>
            <p:cNvSpPr/>
            <p:nvPr/>
          </p:nvSpPr>
          <p:spPr>
            <a:xfrm>
              <a:off x="2966732" y="2817300"/>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72" name="Circle"/>
            <p:cNvSpPr/>
            <p:nvPr/>
          </p:nvSpPr>
          <p:spPr>
            <a:xfrm>
              <a:off x="3713353" y="2897334"/>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73" name="Circle"/>
            <p:cNvSpPr/>
            <p:nvPr/>
          </p:nvSpPr>
          <p:spPr>
            <a:xfrm>
              <a:off x="3179788" y="469367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975" name="Circle"/>
          <p:cNvSpPr/>
          <p:nvPr/>
        </p:nvSpPr>
        <p:spPr>
          <a:xfrm>
            <a:off x="15193611" y="4533233"/>
            <a:ext cx="332125" cy="332125"/>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976" name="Line Line" descr="Line Line"/>
          <p:cNvPicPr>
            <a:picLocks/>
          </p:cNvPicPr>
          <p:nvPr/>
        </p:nvPicPr>
        <p:blipFill>
          <a:blip r:embed="rId3"/>
          <a:stretch>
            <a:fillRect/>
          </a:stretch>
        </p:blipFill>
        <p:spPr>
          <a:xfrm rot="12867632">
            <a:off x="6003785" y="6139616"/>
            <a:ext cx="14320862" cy="101601"/>
          </a:xfrm>
          <a:prstGeom prst="rect">
            <a:avLst/>
          </a:prstGeom>
        </p:spPr>
      </p:pic>
      <p:sp>
        <p:nvSpPr>
          <p:cNvPr id="2" name="Google Shape;403;p55">
            <a:extLst>
              <a:ext uri="{FF2B5EF4-FFF2-40B4-BE49-F238E27FC236}">
                <a16:creationId xmlns:a16="http://schemas.microsoft.com/office/drawing/2014/main" id="{258EC9EF-94C8-3B8B-2125-4B5B415B89F2}"/>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34</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7669D27B-3DA2-9B6A-8569-7F771B621C52}"/>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Support Vector Machines</a:t>
            </a:r>
            <a:endParaRPr sz="6000" dirty="0">
              <a:solidFill>
                <a:srgbClr val="004C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76"/>
                                        </p:tgtEl>
                                        <p:attrNameLst>
                                          <p:attrName>style.visibility</p:attrName>
                                        </p:attrNameLst>
                                      </p:cBhvr>
                                      <p:to>
                                        <p:strVal val="visible"/>
                                      </p:to>
                                    </p:set>
                                    <p:animEffect transition="in" filter="dissolve">
                                      <p:cBhvr>
                                        <p:cTn id="7" dur="700"/>
                                        <p:tgtEl>
                                          <p:spTgt spid="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p:cNvGrpSpPr/>
          <p:nvPr/>
        </p:nvGrpSpPr>
        <p:grpSpPr>
          <a:xfrm>
            <a:off x="5448572" y="2020541"/>
            <a:ext cx="12997938" cy="10077231"/>
            <a:chOff x="0" y="0"/>
            <a:chExt cx="12997936" cy="10077230"/>
          </a:xfrm>
        </p:grpSpPr>
        <p:sp>
          <p:nvSpPr>
            <p:cNvPr id="983" name="Line"/>
            <p:cNvSpPr/>
            <p:nvPr/>
          </p:nvSpPr>
          <p:spPr>
            <a:xfrm flipV="1">
              <a:off x="1333840" y="39635"/>
              <a:ext cx="1" cy="981751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984" name="Line"/>
            <p:cNvSpPr/>
            <p:nvPr/>
          </p:nvSpPr>
          <p:spPr>
            <a:xfrm flipH="1" flipV="1">
              <a:off x="453388" y="9151643"/>
              <a:ext cx="12541047"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985" name="Circle"/>
            <p:cNvSpPr/>
            <p:nvPr/>
          </p:nvSpPr>
          <p:spPr>
            <a:xfrm>
              <a:off x="2112653" y="8323240"/>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86" name="Circle"/>
            <p:cNvSpPr/>
            <p:nvPr/>
          </p:nvSpPr>
          <p:spPr>
            <a:xfrm>
              <a:off x="3179787" y="8323240"/>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87" name="Circle"/>
            <p:cNvSpPr/>
            <p:nvPr/>
          </p:nvSpPr>
          <p:spPr>
            <a:xfrm>
              <a:off x="2646221" y="701600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88" name="Circle"/>
            <p:cNvSpPr/>
            <p:nvPr/>
          </p:nvSpPr>
          <p:spPr>
            <a:xfrm>
              <a:off x="2646221" y="8109814"/>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89" name="Circle"/>
            <p:cNvSpPr/>
            <p:nvPr/>
          </p:nvSpPr>
          <p:spPr>
            <a:xfrm>
              <a:off x="2084401" y="7471809"/>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0" name="Circle"/>
            <p:cNvSpPr/>
            <p:nvPr/>
          </p:nvSpPr>
          <p:spPr>
            <a:xfrm>
              <a:off x="2752146" y="7562908"/>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1" name="Circle"/>
            <p:cNvSpPr/>
            <p:nvPr/>
          </p:nvSpPr>
          <p:spPr>
            <a:xfrm>
              <a:off x="3419892" y="766962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2" name="Comfort"/>
            <p:cNvSpPr txBox="1"/>
            <p:nvPr/>
          </p:nvSpPr>
          <p:spPr>
            <a:xfrm>
              <a:off x="0" y="143730"/>
              <a:ext cx="126583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Comfort</a:t>
              </a:r>
            </a:p>
          </p:txBody>
        </p:sp>
        <p:sp>
          <p:nvSpPr>
            <p:cNvPr id="993" name="Fashion"/>
            <p:cNvSpPr txBox="1"/>
            <p:nvPr/>
          </p:nvSpPr>
          <p:spPr>
            <a:xfrm>
              <a:off x="11771116" y="9616171"/>
              <a:ext cx="122682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Fashion</a:t>
              </a:r>
            </a:p>
          </p:txBody>
        </p:sp>
        <p:sp>
          <p:nvSpPr>
            <p:cNvPr id="994" name="Circle"/>
            <p:cNvSpPr/>
            <p:nvPr/>
          </p:nvSpPr>
          <p:spPr>
            <a:xfrm>
              <a:off x="4745300" y="1673216"/>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5" name="Circle"/>
            <p:cNvSpPr/>
            <p:nvPr/>
          </p:nvSpPr>
          <p:spPr>
            <a:xfrm>
              <a:off x="5812433" y="1673216"/>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6" name="Circle"/>
            <p:cNvSpPr/>
            <p:nvPr/>
          </p:nvSpPr>
          <p:spPr>
            <a:xfrm>
              <a:off x="6653613" y="36597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7" name="Circle"/>
            <p:cNvSpPr/>
            <p:nvPr/>
          </p:nvSpPr>
          <p:spPr>
            <a:xfrm>
              <a:off x="5278867" y="145978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8" name="Circle"/>
            <p:cNvSpPr/>
            <p:nvPr/>
          </p:nvSpPr>
          <p:spPr>
            <a:xfrm>
              <a:off x="6924787" y="212456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9" name="Circle"/>
            <p:cNvSpPr/>
            <p:nvPr/>
          </p:nvSpPr>
          <p:spPr>
            <a:xfrm>
              <a:off x="5812433" y="365977"/>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0" name="Circle"/>
            <p:cNvSpPr/>
            <p:nvPr/>
          </p:nvSpPr>
          <p:spPr>
            <a:xfrm>
              <a:off x="6052538" y="101959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1" name="Circle"/>
            <p:cNvSpPr/>
            <p:nvPr/>
          </p:nvSpPr>
          <p:spPr>
            <a:xfrm>
              <a:off x="10717558" y="89511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2" name="Circle"/>
            <p:cNvSpPr/>
            <p:nvPr/>
          </p:nvSpPr>
          <p:spPr>
            <a:xfrm>
              <a:off x="11251124" y="154873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3" name="Circle"/>
            <p:cNvSpPr/>
            <p:nvPr/>
          </p:nvSpPr>
          <p:spPr>
            <a:xfrm>
              <a:off x="12053378" y="24149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4" name="Circle"/>
            <p:cNvSpPr/>
            <p:nvPr/>
          </p:nvSpPr>
          <p:spPr>
            <a:xfrm>
              <a:off x="10717558" y="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5" name="Circle"/>
            <p:cNvSpPr/>
            <p:nvPr/>
          </p:nvSpPr>
          <p:spPr>
            <a:xfrm>
              <a:off x="12053378" y="1548729"/>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6" name="Circle"/>
            <p:cNvSpPr/>
            <p:nvPr/>
          </p:nvSpPr>
          <p:spPr>
            <a:xfrm>
              <a:off x="11251124" y="24149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7" name="Circle"/>
            <p:cNvSpPr/>
            <p:nvPr/>
          </p:nvSpPr>
          <p:spPr>
            <a:xfrm>
              <a:off x="11491229" y="89511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8" name="Circle"/>
            <p:cNvSpPr/>
            <p:nvPr/>
          </p:nvSpPr>
          <p:spPr>
            <a:xfrm>
              <a:off x="11042732" y="607304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9" name="Circle"/>
            <p:cNvSpPr/>
            <p:nvPr/>
          </p:nvSpPr>
          <p:spPr>
            <a:xfrm>
              <a:off x="12109866" y="607304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0" name="Circle"/>
            <p:cNvSpPr/>
            <p:nvPr/>
          </p:nvSpPr>
          <p:spPr>
            <a:xfrm>
              <a:off x="11919034" y="5177632"/>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1" name="Circle"/>
            <p:cNvSpPr/>
            <p:nvPr/>
          </p:nvSpPr>
          <p:spPr>
            <a:xfrm>
              <a:off x="11919034" y="4282223"/>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2" name="Circle"/>
            <p:cNvSpPr/>
            <p:nvPr/>
          </p:nvSpPr>
          <p:spPr>
            <a:xfrm>
              <a:off x="10598288" y="489237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3" name="Circle"/>
            <p:cNvSpPr/>
            <p:nvPr/>
          </p:nvSpPr>
          <p:spPr>
            <a:xfrm>
              <a:off x="11227270" y="4403267"/>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4" name="Circle"/>
            <p:cNvSpPr/>
            <p:nvPr/>
          </p:nvSpPr>
          <p:spPr>
            <a:xfrm>
              <a:off x="11385468" y="546712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5" name="Circle"/>
            <p:cNvSpPr/>
            <p:nvPr/>
          </p:nvSpPr>
          <p:spPr>
            <a:xfrm>
              <a:off x="7393085"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6" name="Circle"/>
            <p:cNvSpPr/>
            <p:nvPr/>
          </p:nvSpPr>
          <p:spPr>
            <a:xfrm>
              <a:off x="8650049" y="5087063"/>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7" name="Circle"/>
            <p:cNvSpPr/>
            <p:nvPr/>
          </p:nvSpPr>
          <p:spPr>
            <a:xfrm>
              <a:off x="8943589"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8" name="Circle"/>
            <p:cNvSpPr/>
            <p:nvPr/>
          </p:nvSpPr>
          <p:spPr>
            <a:xfrm>
              <a:off x="7091766" y="6172387"/>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19" name="Circle"/>
            <p:cNvSpPr/>
            <p:nvPr/>
          </p:nvSpPr>
          <p:spPr>
            <a:xfrm>
              <a:off x="6223895" y="5571018"/>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0" name="Circle"/>
            <p:cNvSpPr/>
            <p:nvPr/>
          </p:nvSpPr>
          <p:spPr>
            <a:xfrm>
              <a:off x="7393085" y="528575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1" name="Circle"/>
            <p:cNvSpPr/>
            <p:nvPr/>
          </p:nvSpPr>
          <p:spPr>
            <a:xfrm>
              <a:off x="8073563" y="617238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2" name="Circle"/>
            <p:cNvSpPr/>
            <p:nvPr/>
          </p:nvSpPr>
          <p:spPr>
            <a:xfrm>
              <a:off x="2646220"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3" name="Circle"/>
            <p:cNvSpPr/>
            <p:nvPr/>
          </p:nvSpPr>
          <p:spPr>
            <a:xfrm>
              <a:off x="3713353"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4" name="Circle"/>
            <p:cNvSpPr/>
            <p:nvPr/>
          </p:nvSpPr>
          <p:spPr>
            <a:xfrm>
              <a:off x="2646220" y="3510936"/>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5" name="Circle"/>
            <p:cNvSpPr/>
            <p:nvPr/>
          </p:nvSpPr>
          <p:spPr>
            <a:xfrm>
              <a:off x="3179788" y="399114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6" name="Circle"/>
            <p:cNvSpPr/>
            <p:nvPr/>
          </p:nvSpPr>
          <p:spPr>
            <a:xfrm>
              <a:off x="2966732" y="2817300"/>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7" name="Circle"/>
            <p:cNvSpPr/>
            <p:nvPr/>
          </p:nvSpPr>
          <p:spPr>
            <a:xfrm>
              <a:off x="3713353" y="2897334"/>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8" name="Circle"/>
            <p:cNvSpPr/>
            <p:nvPr/>
          </p:nvSpPr>
          <p:spPr>
            <a:xfrm>
              <a:off x="3179788" y="469367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1031" name="Line Line" descr="Line Line"/>
          <p:cNvPicPr>
            <a:picLocks/>
          </p:cNvPicPr>
          <p:nvPr/>
        </p:nvPicPr>
        <p:blipFill>
          <a:blip r:embed="rId3"/>
          <a:stretch>
            <a:fillRect/>
          </a:stretch>
        </p:blipFill>
        <p:spPr>
          <a:xfrm rot="12867632">
            <a:off x="4787110" y="8098565"/>
            <a:ext cx="14320862" cy="101601"/>
          </a:xfrm>
          <a:prstGeom prst="rect">
            <a:avLst/>
          </a:prstGeom>
        </p:spPr>
      </p:pic>
      <p:sp>
        <p:nvSpPr>
          <p:cNvPr id="2" name="Google Shape;403;p55">
            <a:extLst>
              <a:ext uri="{FF2B5EF4-FFF2-40B4-BE49-F238E27FC236}">
                <a16:creationId xmlns:a16="http://schemas.microsoft.com/office/drawing/2014/main" id="{AC577589-A0AF-5AE5-50F0-9342EE36778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35</a:t>
            </a:fld>
            <a:endParaRPr lang="en" dirty="0">
              <a:solidFill>
                <a:srgbClr val="004C7F"/>
              </a:solidFill>
              <a:latin typeface="Lato"/>
              <a:ea typeface="Lato"/>
              <a:cs typeface="Lato"/>
              <a:sym typeface="Lato"/>
            </a:endParaRPr>
          </a:p>
        </p:txBody>
      </p:sp>
      <p:sp>
        <p:nvSpPr>
          <p:cNvPr id="3" name="Circle">
            <a:extLst>
              <a:ext uri="{FF2B5EF4-FFF2-40B4-BE49-F238E27FC236}">
                <a16:creationId xmlns:a16="http://schemas.microsoft.com/office/drawing/2014/main" id="{A386F305-01F0-3D1D-4F48-12D66B4D659B}"/>
              </a:ext>
            </a:extLst>
          </p:cNvPr>
          <p:cNvSpPr/>
          <p:nvPr/>
        </p:nvSpPr>
        <p:spPr>
          <a:xfrm>
            <a:off x="15193611" y="4533233"/>
            <a:ext cx="332125" cy="332125"/>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Decision Trees">
            <a:extLst>
              <a:ext uri="{FF2B5EF4-FFF2-40B4-BE49-F238E27FC236}">
                <a16:creationId xmlns:a16="http://schemas.microsoft.com/office/drawing/2014/main" id="{99CCBF39-40E9-EC01-41BF-9E1690812AEC}"/>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Support Vector Machines</a:t>
            </a:r>
            <a:endParaRPr sz="6000" dirty="0">
              <a:solidFill>
                <a:srgbClr val="004C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4" name="Group"/>
          <p:cNvGrpSpPr/>
          <p:nvPr/>
        </p:nvGrpSpPr>
        <p:grpSpPr>
          <a:xfrm>
            <a:off x="5448572" y="2020541"/>
            <a:ext cx="12997938" cy="10077231"/>
            <a:chOff x="0" y="0"/>
            <a:chExt cx="12997936" cy="10077230"/>
          </a:xfrm>
        </p:grpSpPr>
        <p:sp>
          <p:nvSpPr>
            <p:cNvPr id="1038" name="Line"/>
            <p:cNvSpPr/>
            <p:nvPr/>
          </p:nvSpPr>
          <p:spPr>
            <a:xfrm flipV="1">
              <a:off x="1333840" y="39635"/>
              <a:ext cx="1" cy="981751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039" name="Line"/>
            <p:cNvSpPr/>
            <p:nvPr/>
          </p:nvSpPr>
          <p:spPr>
            <a:xfrm flipH="1" flipV="1">
              <a:off x="453388" y="9151643"/>
              <a:ext cx="12541047"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040" name="Circle"/>
            <p:cNvSpPr/>
            <p:nvPr/>
          </p:nvSpPr>
          <p:spPr>
            <a:xfrm>
              <a:off x="2112653" y="8323240"/>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41" name="Circle"/>
            <p:cNvSpPr/>
            <p:nvPr/>
          </p:nvSpPr>
          <p:spPr>
            <a:xfrm>
              <a:off x="3179787" y="8323240"/>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42" name="Circle"/>
            <p:cNvSpPr/>
            <p:nvPr/>
          </p:nvSpPr>
          <p:spPr>
            <a:xfrm>
              <a:off x="2646221" y="701600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43" name="Circle"/>
            <p:cNvSpPr/>
            <p:nvPr/>
          </p:nvSpPr>
          <p:spPr>
            <a:xfrm>
              <a:off x="2646221" y="8109814"/>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44" name="Circle"/>
            <p:cNvSpPr/>
            <p:nvPr/>
          </p:nvSpPr>
          <p:spPr>
            <a:xfrm>
              <a:off x="2084401" y="7471809"/>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45" name="Circle"/>
            <p:cNvSpPr/>
            <p:nvPr/>
          </p:nvSpPr>
          <p:spPr>
            <a:xfrm>
              <a:off x="2752146" y="7562908"/>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46" name="Circle"/>
            <p:cNvSpPr/>
            <p:nvPr/>
          </p:nvSpPr>
          <p:spPr>
            <a:xfrm>
              <a:off x="3419892" y="766962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47" name="Comfort"/>
            <p:cNvSpPr txBox="1"/>
            <p:nvPr/>
          </p:nvSpPr>
          <p:spPr>
            <a:xfrm>
              <a:off x="0" y="143730"/>
              <a:ext cx="126583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Comfort</a:t>
              </a:r>
            </a:p>
          </p:txBody>
        </p:sp>
        <p:sp>
          <p:nvSpPr>
            <p:cNvPr id="1048" name="Fashion"/>
            <p:cNvSpPr txBox="1"/>
            <p:nvPr/>
          </p:nvSpPr>
          <p:spPr>
            <a:xfrm>
              <a:off x="11771116" y="9616171"/>
              <a:ext cx="122682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Fashion</a:t>
              </a:r>
            </a:p>
          </p:txBody>
        </p:sp>
        <p:sp>
          <p:nvSpPr>
            <p:cNvPr id="1049" name="Circle"/>
            <p:cNvSpPr/>
            <p:nvPr/>
          </p:nvSpPr>
          <p:spPr>
            <a:xfrm>
              <a:off x="4745300" y="1673216"/>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0" name="Circle"/>
            <p:cNvSpPr/>
            <p:nvPr/>
          </p:nvSpPr>
          <p:spPr>
            <a:xfrm>
              <a:off x="5812433" y="1673216"/>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1" name="Circle"/>
            <p:cNvSpPr/>
            <p:nvPr/>
          </p:nvSpPr>
          <p:spPr>
            <a:xfrm>
              <a:off x="6653613" y="36597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2" name="Circle"/>
            <p:cNvSpPr/>
            <p:nvPr/>
          </p:nvSpPr>
          <p:spPr>
            <a:xfrm>
              <a:off x="5278867" y="145978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3" name="Circle"/>
            <p:cNvSpPr/>
            <p:nvPr/>
          </p:nvSpPr>
          <p:spPr>
            <a:xfrm>
              <a:off x="6924787" y="212456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4" name="Circle"/>
            <p:cNvSpPr/>
            <p:nvPr/>
          </p:nvSpPr>
          <p:spPr>
            <a:xfrm>
              <a:off x="5812433" y="365977"/>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5" name="Circle"/>
            <p:cNvSpPr/>
            <p:nvPr/>
          </p:nvSpPr>
          <p:spPr>
            <a:xfrm>
              <a:off x="6052538" y="101959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6" name="Circle"/>
            <p:cNvSpPr/>
            <p:nvPr/>
          </p:nvSpPr>
          <p:spPr>
            <a:xfrm>
              <a:off x="10717558" y="89511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7" name="Circle"/>
            <p:cNvSpPr/>
            <p:nvPr/>
          </p:nvSpPr>
          <p:spPr>
            <a:xfrm>
              <a:off x="11251124" y="154873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8" name="Circle"/>
            <p:cNvSpPr/>
            <p:nvPr/>
          </p:nvSpPr>
          <p:spPr>
            <a:xfrm>
              <a:off x="12053378" y="24149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59" name="Circle"/>
            <p:cNvSpPr/>
            <p:nvPr/>
          </p:nvSpPr>
          <p:spPr>
            <a:xfrm>
              <a:off x="10717558" y="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0" name="Circle"/>
            <p:cNvSpPr/>
            <p:nvPr/>
          </p:nvSpPr>
          <p:spPr>
            <a:xfrm>
              <a:off x="12053378" y="1548729"/>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1" name="Circle"/>
            <p:cNvSpPr/>
            <p:nvPr/>
          </p:nvSpPr>
          <p:spPr>
            <a:xfrm>
              <a:off x="11251124" y="24149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2" name="Circle"/>
            <p:cNvSpPr/>
            <p:nvPr/>
          </p:nvSpPr>
          <p:spPr>
            <a:xfrm>
              <a:off x="11491229" y="89511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3" name="Circle"/>
            <p:cNvSpPr/>
            <p:nvPr/>
          </p:nvSpPr>
          <p:spPr>
            <a:xfrm>
              <a:off x="11042732" y="607304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4" name="Circle"/>
            <p:cNvSpPr/>
            <p:nvPr/>
          </p:nvSpPr>
          <p:spPr>
            <a:xfrm>
              <a:off x="12109866" y="607304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5" name="Circle"/>
            <p:cNvSpPr/>
            <p:nvPr/>
          </p:nvSpPr>
          <p:spPr>
            <a:xfrm>
              <a:off x="11919034" y="5177632"/>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6" name="Circle"/>
            <p:cNvSpPr/>
            <p:nvPr/>
          </p:nvSpPr>
          <p:spPr>
            <a:xfrm>
              <a:off x="11919034" y="4282223"/>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7" name="Circle"/>
            <p:cNvSpPr/>
            <p:nvPr/>
          </p:nvSpPr>
          <p:spPr>
            <a:xfrm>
              <a:off x="10598288" y="489237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8" name="Circle"/>
            <p:cNvSpPr/>
            <p:nvPr/>
          </p:nvSpPr>
          <p:spPr>
            <a:xfrm>
              <a:off x="11227270" y="4403267"/>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69" name="Circle"/>
            <p:cNvSpPr/>
            <p:nvPr/>
          </p:nvSpPr>
          <p:spPr>
            <a:xfrm>
              <a:off x="11385468" y="546712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0" name="Circle"/>
            <p:cNvSpPr/>
            <p:nvPr/>
          </p:nvSpPr>
          <p:spPr>
            <a:xfrm>
              <a:off x="7393085"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1" name="Circle"/>
            <p:cNvSpPr/>
            <p:nvPr/>
          </p:nvSpPr>
          <p:spPr>
            <a:xfrm>
              <a:off x="8650049" y="5087063"/>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2" name="Circle"/>
            <p:cNvSpPr/>
            <p:nvPr/>
          </p:nvSpPr>
          <p:spPr>
            <a:xfrm>
              <a:off x="8943589"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3" name="Circle"/>
            <p:cNvSpPr/>
            <p:nvPr/>
          </p:nvSpPr>
          <p:spPr>
            <a:xfrm>
              <a:off x="7091766" y="6172387"/>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4" name="Circle"/>
            <p:cNvSpPr/>
            <p:nvPr/>
          </p:nvSpPr>
          <p:spPr>
            <a:xfrm>
              <a:off x="6223895" y="5571018"/>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5" name="Circle"/>
            <p:cNvSpPr/>
            <p:nvPr/>
          </p:nvSpPr>
          <p:spPr>
            <a:xfrm>
              <a:off x="7393085" y="528575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6" name="Circle"/>
            <p:cNvSpPr/>
            <p:nvPr/>
          </p:nvSpPr>
          <p:spPr>
            <a:xfrm>
              <a:off x="8073563" y="617238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7" name="Circle"/>
            <p:cNvSpPr/>
            <p:nvPr/>
          </p:nvSpPr>
          <p:spPr>
            <a:xfrm>
              <a:off x="2646220"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8" name="Circle"/>
            <p:cNvSpPr/>
            <p:nvPr/>
          </p:nvSpPr>
          <p:spPr>
            <a:xfrm>
              <a:off x="3713353"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79" name="Circle"/>
            <p:cNvSpPr/>
            <p:nvPr/>
          </p:nvSpPr>
          <p:spPr>
            <a:xfrm>
              <a:off x="2646220" y="3510936"/>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80" name="Circle"/>
            <p:cNvSpPr/>
            <p:nvPr/>
          </p:nvSpPr>
          <p:spPr>
            <a:xfrm>
              <a:off x="3179788" y="399114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81" name="Circle"/>
            <p:cNvSpPr/>
            <p:nvPr/>
          </p:nvSpPr>
          <p:spPr>
            <a:xfrm>
              <a:off x="2966732" y="2817300"/>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82" name="Circle"/>
            <p:cNvSpPr/>
            <p:nvPr/>
          </p:nvSpPr>
          <p:spPr>
            <a:xfrm>
              <a:off x="3713353" y="2897334"/>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83" name="Circle"/>
            <p:cNvSpPr/>
            <p:nvPr/>
          </p:nvSpPr>
          <p:spPr>
            <a:xfrm>
              <a:off x="3179788" y="469367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1086" name="Line Line" descr="Line Line"/>
          <p:cNvPicPr>
            <a:picLocks/>
          </p:cNvPicPr>
          <p:nvPr/>
        </p:nvPicPr>
        <p:blipFill>
          <a:blip r:embed="rId2"/>
          <a:stretch>
            <a:fillRect/>
          </a:stretch>
        </p:blipFill>
        <p:spPr>
          <a:xfrm rot="12867632">
            <a:off x="7315625" y="4496624"/>
            <a:ext cx="14320862" cy="101601"/>
          </a:xfrm>
          <a:prstGeom prst="rect">
            <a:avLst/>
          </a:prstGeom>
        </p:spPr>
      </p:pic>
      <p:sp>
        <p:nvSpPr>
          <p:cNvPr id="2" name="Google Shape;403;p55">
            <a:extLst>
              <a:ext uri="{FF2B5EF4-FFF2-40B4-BE49-F238E27FC236}">
                <a16:creationId xmlns:a16="http://schemas.microsoft.com/office/drawing/2014/main" id="{B980BE5E-6274-9C93-87E8-0341DC73D0E0}"/>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36</a:t>
            </a:fld>
            <a:endParaRPr lang="en" dirty="0">
              <a:solidFill>
                <a:srgbClr val="004C7F"/>
              </a:solidFill>
              <a:latin typeface="Lato"/>
              <a:ea typeface="Lato"/>
              <a:cs typeface="Lato"/>
              <a:sym typeface="Lato"/>
            </a:endParaRPr>
          </a:p>
        </p:txBody>
      </p:sp>
      <p:sp>
        <p:nvSpPr>
          <p:cNvPr id="3" name="Circle">
            <a:extLst>
              <a:ext uri="{FF2B5EF4-FFF2-40B4-BE49-F238E27FC236}">
                <a16:creationId xmlns:a16="http://schemas.microsoft.com/office/drawing/2014/main" id="{9FD43654-1932-FABC-B974-39DCA0D09DFF}"/>
              </a:ext>
            </a:extLst>
          </p:cNvPr>
          <p:cNvSpPr/>
          <p:nvPr/>
        </p:nvSpPr>
        <p:spPr>
          <a:xfrm>
            <a:off x="15193611" y="4533233"/>
            <a:ext cx="332125" cy="332125"/>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Decision Trees">
            <a:extLst>
              <a:ext uri="{FF2B5EF4-FFF2-40B4-BE49-F238E27FC236}">
                <a16:creationId xmlns:a16="http://schemas.microsoft.com/office/drawing/2014/main" id="{FE23F52F-7851-7830-4DEE-5A3871CE544A}"/>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Support Vector Machines</a:t>
            </a:r>
            <a:endParaRPr sz="6000" dirty="0">
              <a:solidFill>
                <a:srgbClr val="004C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7" name="Group"/>
          <p:cNvGrpSpPr/>
          <p:nvPr/>
        </p:nvGrpSpPr>
        <p:grpSpPr>
          <a:xfrm>
            <a:off x="5448572" y="2020541"/>
            <a:ext cx="12997938" cy="10077231"/>
            <a:chOff x="0" y="0"/>
            <a:chExt cx="12997936" cy="10077230"/>
          </a:xfrm>
        </p:grpSpPr>
        <p:sp>
          <p:nvSpPr>
            <p:cNvPr id="1091" name="Line"/>
            <p:cNvSpPr/>
            <p:nvPr/>
          </p:nvSpPr>
          <p:spPr>
            <a:xfrm flipV="1">
              <a:off x="1333840" y="39635"/>
              <a:ext cx="1" cy="981751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092" name="Line"/>
            <p:cNvSpPr/>
            <p:nvPr/>
          </p:nvSpPr>
          <p:spPr>
            <a:xfrm flipH="1" flipV="1">
              <a:off x="453388" y="9151643"/>
              <a:ext cx="12541047"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093" name="Circle"/>
            <p:cNvSpPr/>
            <p:nvPr/>
          </p:nvSpPr>
          <p:spPr>
            <a:xfrm>
              <a:off x="2112653" y="8323240"/>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94" name="Circle"/>
            <p:cNvSpPr/>
            <p:nvPr/>
          </p:nvSpPr>
          <p:spPr>
            <a:xfrm>
              <a:off x="3179787" y="8323240"/>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95" name="Circle"/>
            <p:cNvSpPr/>
            <p:nvPr/>
          </p:nvSpPr>
          <p:spPr>
            <a:xfrm>
              <a:off x="2646221" y="701600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96" name="Circle"/>
            <p:cNvSpPr/>
            <p:nvPr/>
          </p:nvSpPr>
          <p:spPr>
            <a:xfrm>
              <a:off x="2646221" y="8109814"/>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97" name="Circle"/>
            <p:cNvSpPr/>
            <p:nvPr/>
          </p:nvSpPr>
          <p:spPr>
            <a:xfrm>
              <a:off x="2084401" y="7471809"/>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98" name="Circle"/>
            <p:cNvSpPr/>
            <p:nvPr/>
          </p:nvSpPr>
          <p:spPr>
            <a:xfrm>
              <a:off x="2752146" y="7562908"/>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99" name="Circle"/>
            <p:cNvSpPr/>
            <p:nvPr/>
          </p:nvSpPr>
          <p:spPr>
            <a:xfrm>
              <a:off x="3419892" y="7669621"/>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00" name="Comfort"/>
            <p:cNvSpPr txBox="1"/>
            <p:nvPr/>
          </p:nvSpPr>
          <p:spPr>
            <a:xfrm>
              <a:off x="0" y="143730"/>
              <a:ext cx="126583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Comfort</a:t>
              </a:r>
            </a:p>
          </p:txBody>
        </p:sp>
        <p:sp>
          <p:nvSpPr>
            <p:cNvPr id="1101" name="Fashion"/>
            <p:cNvSpPr txBox="1"/>
            <p:nvPr/>
          </p:nvSpPr>
          <p:spPr>
            <a:xfrm>
              <a:off x="11771116" y="9616171"/>
              <a:ext cx="122682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t>Fashion</a:t>
              </a:r>
            </a:p>
          </p:txBody>
        </p:sp>
        <p:sp>
          <p:nvSpPr>
            <p:cNvPr id="1102" name="Circle"/>
            <p:cNvSpPr/>
            <p:nvPr/>
          </p:nvSpPr>
          <p:spPr>
            <a:xfrm>
              <a:off x="4745300" y="1673216"/>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03" name="Circle"/>
            <p:cNvSpPr/>
            <p:nvPr/>
          </p:nvSpPr>
          <p:spPr>
            <a:xfrm>
              <a:off x="5812433" y="1673216"/>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04" name="Circle"/>
            <p:cNvSpPr/>
            <p:nvPr/>
          </p:nvSpPr>
          <p:spPr>
            <a:xfrm>
              <a:off x="6653613" y="36597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05" name="Circle"/>
            <p:cNvSpPr/>
            <p:nvPr/>
          </p:nvSpPr>
          <p:spPr>
            <a:xfrm>
              <a:off x="5278867" y="145978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06" name="Circle"/>
            <p:cNvSpPr/>
            <p:nvPr/>
          </p:nvSpPr>
          <p:spPr>
            <a:xfrm>
              <a:off x="6924787" y="212456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07" name="Circle"/>
            <p:cNvSpPr/>
            <p:nvPr/>
          </p:nvSpPr>
          <p:spPr>
            <a:xfrm>
              <a:off x="5812433" y="365977"/>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08" name="Circle"/>
            <p:cNvSpPr/>
            <p:nvPr/>
          </p:nvSpPr>
          <p:spPr>
            <a:xfrm>
              <a:off x="6052538" y="1019597"/>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09" name="Circle"/>
            <p:cNvSpPr/>
            <p:nvPr/>
          </p:nvSpPr>
          <p:spPr>
            <a:xfrm>
              <a:off x="10717558" y="89511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0" name="Circle"/>
            <p:cNvSpPr/>
            <p:nvPr/>
          </p:nvSpPr>
          <p:spPr>
            <a:xfrm>
              <a:off x="11251124" y="154873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1" name="Circle"/>
            <p:cNvSpPr/>
            <p:nvPr/>
          </p:nvSpPr>
          <p:spPr>
            <a:xfrm>
              <a:off x="12053378" y="24149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2" name="Circle"/>
            <p:cNvSpPr/>
            <p:nvPr/>
          </p:nvSpPr>
          <p:spPr>
            <a:xfrm>
              <a:off x="10717558" y="0"/>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3" name="Circle"/>
            <p:cNvSpPr/>
            <p:nvPr/>
          </p:nvSpPr>
          <p:spPr>
            <a:xfrm>
              <a:off x="12053378" y="1548729"/>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4" name="Circle"/>
            <p:cNvSpPr/>
            <p:nvPr/>
          </p:nvSpPr>
          <p:spPr>
            <a:xfrm>
              <a:off x="11251124" y="24149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5" name="Circle"/>
            <p:cNvSpPr/>
            <p:nvPr/>
          </p:nvSpPr>
          <p:spPr>
            <a:xfrm>
              <a:off x="11491229" y="89511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6" name="Circle"/>
            <p:cNvSpPr/>
            <p:nvPr/>
          </p:nvSpPr>
          <p:spPr>
            <a:xfrm>
              <a:off x="11042732" y="6073040"/>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7" name="Circle"/>
            <p:cNvSpPr/>
            <p:nvPr/>
          </p:nvSpPr>
          <p:spPr>
            <a:xfrm>
              <a:off x="12109866" y="6073040"/>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8" name="Circle"/>
            <p:cNvSpPr/>
            <p:nvPr/>
          </p:nvSpPr>
          <p:spPr>
            <a:xfrm>
              <a:off x="11919034" y="5177632"/>
              <a:ext cx="332125"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9" name="Circle"/>
            <p:cNvSpPr/>
            <p:nvPr/>
          </p:nvSpPr>
          <p:spPr>
            <a:xfrm>
              <a:off x="11919034" y="4282223"/>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0" name="Circle"/>
            <p:cNvSpPr/>
            <p:nvPr/>
          </p:nvSpPr>
          <p:spPr>
            <a:xfrm>
              <a:off x="10598288" y="4892371"/>
              <a:ext cx="332126" cy="33212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1" name="Circle"/>
            <p:cNvSpPr/>
            <p:nvPr/>
          </p:nvSpPr>
          <p:spPr>
            <a:xfrm>
              <a:off x="11227270" y="4403267"/>
              <a:ext cx="332125"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2" name="Circle"/>
            <p:cNvSpPr/>
            <p:nvPr/>
          </p:nvSpPr>
          <p:spPr>
            <a:xfrm>
              <a:off x="11385468" y="5467129"/>
              <a:ext cx="332126" cy="332126"/>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3" name="Circle"/>
            <p:cNvSpPr/>
            <p:nvPr/>
          </p:nvSpPr>
          <p:spPr>
            <a:xfrm>
              <a:off x="7393085"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4" name="Circle"/>
            <p:cNvSpPr/>
            <p:nvPr/>
          </p:nvSpPr>
          <p:spPr>
            <a:xfrm>
              <a:off x="8650049" y="5087063"/>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5" name="Circle"/>
            <p:cNvSpPr/>
            <p:nvPr/>
          </p:nvSpPr>
          <p:spPr>
            <a:xfrm>
              <a:off x="8943589" y="705901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6" name="Circle"/>
            <p:cNvSpPr/>
            <p:nvPr/>
          </p:nvSpPr>
          <p:spPr>
            <a:xfrm>
              <a:off x="7091766" y="6172387"/>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7" name="Circle"/>
            <p:cNvSpPr/>
            <p:nvPr/>
          </p:nvSpPr>
          <p:spPr>
            <a:xfrm>
              <a:off x="6223895" y="5571018"/>
              <a:ext cx="332125"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8" name="Circle"/>
            <p:cNvSpPr/>
            <p:nvPr/>
          </p:nvSpPr>
          <p:spPr>
            <a:xfrm>
              <a:off x="7393085" y="528575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29" name="Circle"/>
            <p:cNvSpPr/>
            <p:nvPr/>
          </p:nvSpPr>
          <p:spPr>
            <a:xfrm>
              <a:off x="8073563" y="6172387"/>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30" name="Circle"/>
            <p:cNvSpPr/>
            <p:nvPr/>
          </p:nvSpPr>
          <p:spPr>
            <a:xfrm>
              <a:off x="2646220"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31" name="Circle"/>
            <p:cNvSpPr/>
            <p:nvPr/>
          </p:nvSpPr>
          <p:spPr>
            <a:xfrm>
              <a:off x="3713353" y="4204573"/>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32" name="Circle"/>
            <p:cNvSpPr/>
            <p:nvPr/>
          </p:nvSpPr>
          <p:spPr>
            <a:xfrm>
              <a:off x="2646220" y="3510936"/>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33" name="Circle"/>
            <p:cNvSpPr/>
            <p:nvPr/>
          </p:nvSpPr>
          <p:spPr>
            <a:xfrm>
              <a:off x="3179788" y="399114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34" name="Circle"/>
            <p:cNvSpPr/>
            <p:nvPr/>
          </p:nvSpPr>
          <p:spPr>
            <a:xfrm>
              <a:off x="2966732" y="2817300"/>
              <a:ext cx="332126"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35" name="Circle"/>
            <p:cNvSpPr/>
            <p:nvPr/>
          </p:nvSpPr>
          <p:spPr>
            <a:xfrm>
              <a:off x="3713353" y="2897334"/>
              <a:ext cx="332126" cy="332126"/>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36" name="Circle"/>
            <p:cNvSpPr/>
            <p:nvPr/>
          </p:nvSpPr>
          <p:spPr>
            <a:xfrm>
              <a:off x="3179788" y="4693677"/>
              <a:ext cx="332125" cy="33212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1139" name="Line Line" descr="Line Line"/>
          <p:cNvPicPr>
            <a:picLocks/>
          </p:cNvPicPr>
          <p:nvPr/>
        </p:nvPicPr>
        <p:blipFill>
          <a:blip r:embed="rId2"/>
          <a:stretch>
            <a:fillRect/>
          </a:stretch>
        </p:blipFill>
        <p:spPr>
          <a:xfrm rot="12867632">
            <a:off x="6003785" y="6139616"/>
            <a:ext cx="14320862" cy="101601"/>
          </a:xfrm>
          <a:prstGeom prst="rect">
            <a:avLst/>
          </a:prstGeom>
        </p:spPr>
      </p:pic>
      <p:sp>
        <p:nvSpPr>
          <p:cNvPr id="2" name="Google Shape;403;p55">
            <a:extLst>
              <a:ext uri="{FF2B5EF4-FFF2-40B4-BE49-F238E27FC236}">
                <a16:creationId xmlns:a16="http://schemas.microsoft.com/office/drawing/2014/main" id="{D201E581-D70B-79DF-7BE3-7708720E9C9D}"/>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37</a:t>
            </a:fld>
            <a:endParaRPr lang="en" dirty="0">
              <a:solidFill>
                <a:srgbClr val="004C7F"/>
              </a:solidFill>
              <a:latin typeface="Lato"/>
              <a:ea typeface="Lato"/>
              <a:cs typeface="Lato"/>
              <a:sym typeface="Lato"/>
            </a:endParaRPr>
          </a:p>
        </p:txBody>
      </p:sp>
      <p:sp>
        <p:nvSpPr>
          <p:cNvPr id="3" name="Circle">
            <a:extLst>
              <a:ext uri="{FF2B5EF4-FFF2-40B4-BE49-F238E27FC236}">
                <a16:creationId xmlns:a16="http://schemas.microsoft.com/office/drawing/2014/main" id="{96A4C1AD-0E05-4096-741E-919F3B37E20E}"/>
              </a:ext>
            </a:extLst>
          </p:cNvPr>
          <p:cNvSpPr/>
          <p:nvPr/>
        </p:nvSpPr>
        <p:spPr>
          <a:xfrm>
            <a:off x="15193611" y="4533233"/>
            <a:ext cx="332125" cy="332125"/>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Decision Trees">
            <a:extLst>
              <a:ext uri="{FF2B5EF4-FFF2-40B4-BE49-F238E27FC236}">
                <a16:creationId xmlns:a16="http://schemas.microsoft.com/office/drawing/2014/main" id="{7608F532-4C38-05AC-01BD-B4509A923D2A}"/>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Support Vector Machines</a:t>
            </a:r>
            <a:endParaRPr sz="6000" dirty="0">
              <a:solidFill>
                <a:srgbClr val="004C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4" name="Group"/>
          <p:cNvGrpSpPr/>
          <p:nvPr/>
        </p:nvGrpSpPr>
        <p:grpSpPr>
          <a:xfrm>
            <a:off x="-23932249" y="-14018366"/>
            <a:ext cx="51047853" cy="37834916"/>
            <a:chOff x="0" y="0"/>
            <a:chExt cx="51047851" cy="37834915"/>
          </a:xfrm>
        </p:grpSpPr>
        <p:grpSp>
          <p:nvGrpSpPr>
            <p:cNvPr id="1190" name="Group"/>
            <p:cNvGrpSpPr/>
            <p:nvPr/>
          </p:nvGrpSpPr>
          <p:grpSpPr>
            <a:xfrm>
              <a:off x="-1" y="0"/>
              <a:ext cx="48800697" cy="37834916"/>
              <a:chOff x="0" y="0"/>
              <a:chExt cx="48800694" cy="37834916"/>
            </a:xfrm>
          </p:grpSpPr>
          <p:sp>
            <p:nvSpPr>
              <p:cNvPr id="1144" name="Line"/>
              <p:cNvSpPr/>
              <p:nvPr/>
            </p:nvSpPr>
            <p:spPr>
              <a:xfrm flipV="1">
                <a:off x="5007897" y="148813"/>
                <a:ext cx="1" cy="36859814"/>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145" name="Line"/>
              <p:cNvSpPr/>
              <p:nvPr/>
            </p:nvSpPr>
            <p:spPr>
              <a:xfrm flipH="1" flipV="1">
                <a:off x="1702246" y="34359803"/>
                <a:ext cx="47085300"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146" name="Circle"/>
              <p:cNvSpPr/>
              <p:nvPr/>
            </p:nvSpPr>
            <p:spPr>
              <a:xfrm>
                <a:off x="7931949"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47" name="Circle"/>
              <p:cNvSpPr/>
              <p:nvPr/>
            </p:nvSpPr>
            <p:spPr>
              <a:xfrm>
                <a:off x="11938496"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48" name="Circle"/>
              <p:cNvSpPr/>
              <p:nvPr/>
            </p:nvSpPr>
            <p:spPr>
              <a:xfrm>
                <a:off x="9935226" y="2634154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49" name="Circle"/>
              <p:cNvSpPr/>
              <p:nvPr/>
            </p:nvSpPr>
            <p:spPr>
              <a:xfrm>
                <a:off x="9935226" y="30448259"/>
                <a:ext cx="1246960"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50" name="Circle"/>
              <p:cNvSpPr/>
              <p:nvPr/>
            </p:nvSpPr>
            <p:spPr>
              <a:xfrm>
                <a:off x="7825875" y="28052873"/>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51" name="Circle"/>
              <p:cNvSpPr/>
              <p:nvPr/>
            </p:nvSpPr>
            <p:spPr>
              <a:xfrm>
                <a:off x="10332922" y="28394902"/>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52" name="Circle"/>
              <p:cNvSpPr/>
              <p:nvPr/>
            </p:nvSpPr>
            <p:spPr>
              <a:xfrm>
                <a:off x="12839968" y="28795560"/>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53" name="Comfort"/>
              <p:cNvSpPr txBox="1"/>
              <p:nvPr/>
            </p:nvSpPr>
            <p:spPr>
              <a:xfrm>
                <a:off x="0" y="539635"/>
                <a:ext cx="4752570"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Comfort</a:t>
                </a:r>
              </a:p>
            </p:txBody>
          </p:sp>
          <p:sp>
            <p:nvSpPr>
              <p:cNvPr id="1154" name="Fashion"/>
              <p:cNvSpPr txBox="1"/>
              <p:nvPr/>
            </p:nvSpPr>
            <p:spPr>
              <a:xfrm>
                <a:off x="44194604" y="36103873"/>
                <a:ext cx="4606091"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Fashion</a:t>
                </a:r>
              </a:p>
            </p:txBody>
          </p:sp>
          <p:sp>
            <p:nvSpPr>
              <p:cNvPr id="1155" name="Circle"/>
              <p:cNvSpPr/>
              <p:nvPr/>
            </p:nvSpPr>
            <p:spPr>
              <a:xfrm>
                <a:off x="17816208"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56" name="Circle"/>
              <p:cNvSpPr/>
              <p:nvPr/>
            </p:nvSpPr>
            <p:spPr>
              <a:xfrm>
                <a:off x="21822754"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57" name="Circle"/>
              <p:cNvSpPr/>
              <p:nvPr/>
            </p:nvSpPr>
            <p:spPr>
              <a:xfrm>
                <a:off x="24980960"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58" name="Circle"/>
              <p:cNvSpPr/>
              <p:nvPr/>
            </p:nvSpPr>
            <p:spPr>
              <a:xfrm>
                <a:off x="19819484" y="5480773"/>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59" name="Circle"/>
              <p:cNvSpPr/>
              <p:nvPr/>
            </p:nvSpPr>
            <p:spPr>
              <a:xfrm>
                <a:off x="25999082" y="7976676"/>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0" name="Circle"/>
              <p:cNvSpPr/>
              <p:nvPr/>
            </p:nvSpPr>
            <p:spPr>
              <a:xfrm>
                <a:off x="21822754"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1" name="Circle"/>
              <p:cNvSpPr/>
              <p:nvPr/>
            </p:nvSpPr>
            <p:spPr>
              <a:xfrm>
                <a:off x="22724226" y="382807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2" name="Circle"/>
              <p:cNvSpPr/>
              <p:nvPr/>
            </p:nvSpPr>
            <p:spPr>
              <a:xfrm>
                <a:off x="40239026" y="336068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3" name="Circle"/>
              <p:cNvSpPr/>
              <p:nvPr/>
            </p:nvSpPr>
            <p:spPr>
              <a:xfrm>
                <a:off x="42242295" y="581469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4" name="Circle"/>
              <p:cNvSpPr/>
              <p:nvPr/>
            </p:nvSpPr>
            <p:spPr>
              <a:xfrm>
                <a:off x="45254354" y="906676"/>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5" name="Circle"/>
              <p:cNvSpPr/>
              <p:nvPr/>
            </p:nvSpPr>
            <p:spPr>
              <a:xfrm>
                <a:off x="40239026" y="0"/>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6" name="Circle"/>
              <p:cNvSpPr/>
              <p:nvPr/>
            </p:nvSpPr>
            <p:spPr>
              <a:xfrm>
                <a:off x="45254354" y="581469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7" name="Circle"/>
              <p:cNvSpPr/>
              <p:nvPr/>
            </p:nvSpPr>
            <p:spPr>
              <a:xfrm>
                <a:off x="42242295" y="906677"/>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8" name="Circle"/>
              <p:cNvSpPr/>
              <p:nvPr/>
            </p:nvSpPr>
            <p:spPr>
              <a:xfrm>
                <a:off x="43143769" y="3360690"/>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9" name="Circle"/>
              <p:cNvSpPr/>
              <p:nvPr/>
            </p:nvSpPr>
            <p:spPr>
              <a:xfrm>
                <a:off x="41459891"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0" name="Circle"/>
              <p:cNvSpPr/>
              <p:nvPr/>
            </p:nvSpPr>
            <p:spPr>
              <a:xfrm>
                <a:off x="45466437"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1" name="Circle"/>
              <p:cNvSpPr/>
              <p:nvPr/>
            </p:nvSpPr>
            <p:spPr>
              <a:xfrm>
                <a:off x="44749959" y="19439394"/>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2" name="Circle"/>
              <p:cNvSpPr/>
              <p:nvPr/>
            </p:nvSpPr>
            <p:spPr>
              <a:xfrm>
                <a:off x="44749959" y="16077589"/>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3" name="Circle"/>
              <p:cNvSpPr/>
              <p:nvPr/>
            </p:nvSpPr>
            <p:spPr>
              <a:xfrm>
                <a:off x="39791227" y="18368384"/>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4" name="Circle"/>
              <p:cNvSpPr/>
              <p:nvPr/>
            </p:nvSpPr>
            <p:spPr>
              <a:xfrm>
                <a:off x="42152735" y="16532048"/>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5" name="Circle"/>
              <p:cNvSpPr/>
              <p:nvPr/>
            </p:nvSpPr>
            <p:spPr>
              <a:xfrm>
                <a:off x="42746690" y="20526312"/>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6" name="Circle"/>
              <p:cNvSpPr/>
              <p:nvPr/>
            </p:nvSpPr>
            <p:spPr>
              <a:xfrm>
                <a:off x="27757307"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7" name="Circle"/>
              <p:cNvSpPr/>
              <p:nvPr/>
            </p:nvSpPr>
            <p:spPr>
              <a:xfrm>
                <a:off x="32476569" y="19099358"/>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8" name="Circle"/>
              <p:cNvSpPr/>
              <p:nvPr/>
            </p:nvSpPr>
            <p:spPr>
              <a:xfrm>
                <a:off x="33578666"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9" name="Circle"/>
              <p:cNvSpPr/>
              <p:nvPr/>
            </p:nvSpPr>
            <p:spPr>
              <a:xfrm>
                <a:off x="26626002" y="2317420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0" name="Circle"/>
              <p:cNvSpPr/>
              <p:nvPr/>
            </p:nvSpPr>
            <p:spPr>
              <a:xfrm>
                <a:off x="23367586" y="20916363"/>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1" name="Circle"/>
              <p:cNvSpPr/>
              <p:nvPr/>
            </p:nvSpPr>
            <p:spPr>
              <a:xfrm>
                <a:off x="27757307" y="19845353"/>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2" name="Circle"/>
              <p:cNvSpPr/>
              <p:nvPr/>
            </p:nvSpPr>
            <p:spPr>
              <a:xfrm>
                <a:off x="30312159" y="23174200"/>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3" name="Circle"/>
              <p:cNvSpPr/>
              <p:nvPr/>
            </p:nvSpPr>
            <p:spPr>
              <a:xfrm>
                <a:off x="9935223" y="15786051"/>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4" name="Circle"/>
              <p:cNvSpPr/>
              <p:nvPr/>
            </p:nvSpPr>
            <p:spPr>
              <a:xfrm>
                <a:off x="13941770" y="15786051"/>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5" name="Circle"/>
              <p:cNvSpPr/>
              <p:nvPr/>
            </p:nvSpPr>
            <p:spPr>
              <a:xfrm>
                <a:off x="9935223" y="1318179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6" name="Circle"/>
              <p:cNvSpPr/>
              <p:nvPr/>
            </p:nvSpPr>
            <p:spPr>
              <a:xfrm>
                <a:off x="11938499" y="14984742"/>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7" name="Circle"/>
              <p:cNvSpPr/>
              <p:nvPr/>
            </p:nvSpPr>
            <p:spPr>
              <a:xfrm>
                <a:off x="11138584" y="10577541"/>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8" name="Circle"/>
              <p:cNvSpPr/>
              <p:nvPr/>
            </p:nvSpPr>
            <p:spPr>
              <a:xfrm>
                <a:off x="13941770" y="1087803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9" name="Circle"/>
              <p:cNvSpPr/>
              <p:nvPr/>
            </p:nvSpPr>
            <p:spPr>
              <a:xfrm>
                <a:off x="11938499" y="17622387"/>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191" name="Circle"/>
            <p:cNvSpPr/>
            <p:nvPr/>
          </p:nvSpPr>
          <p:spPr>
            <a:xfrm>
              <a:off x="34490517" y="11013670"/>
              <a:ext cx="1246961" cy="1246961"/>
            </a:xfrm>
            <a:prstGeom prst="ellipse">
              <a:avLst/>
            </a:prstGeom>
            <a:solidFill>
              <a:schemeClr val="accent3">
                <a:hueOff val="-274225"/>
                <a:satOff val="26768"/>
                <a:lumOff val="11368"/>
                <a:alpha val="30108"/>
              </a:schemeClr>
            </a:solidFill>
            <a:ln w="63500" cap="flat">
              <a:solidFill>
                <a:schemeClr val="accent3">
                  <a:hueOff val="914338"/>
                  <a:satOff val="31515"/>
                  <a:lumOff val="-30790"/>
                  <a:alpha val="30108"/>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192" name="Line Line" descr="Line Line"/>
            <p:cNvPicPr>
              <a:picLocks/>
            </p:cNvPicPr>
            <p:nvPr/>
          </p:nvPicPr>
          <p:blipFill>
            <a:blip r:embed="rId3"/>
            <a:stretch>
              <a:fillRect/>
            </a:stretch>
          </p:blipFill>
          <p:spPr>
            <a:xfrm rot="12867632">
              <a:off x="2224472" y="15604978"/>
              <a:ext cx="53487751" cy="101601"/>
            </a:xfrm>
            <a:prstGeom prst="rect">
              <a:avLst/>
            </a:prstGeom>
            <a:effectLst/>
          </p:spPr>
        </p:pic>
      </p:grpSp>
      <p:pic>
        <p:nvPicPr>
          <p:cNvPr id="1195" name="Circle Circle" descr="Circle Circle"/>
          <p:cNvPicPr>
            <a:picLocks/>
          </p:cNvPicPr>
          <p:nvPr/>
        </p:nvPicPr>
        <p:blipFill>
          <a:blip r:embed="rId4"/>
          <a:stretch>
            <a:fillRect/>
          </a:stretch>
        </p:blipFill>
        <p:spPr>
          <a:xfrm>
            <a:off x="8437332" y="3232853"/>
            <a:ext cx="2639343" cy="2639344"/>
          </a:xfrm>
          <a:prstGeom prst="rect">
            <a:avLst/>
          </a:prstGeom>
        </p:spPr>
      </p:pic>
      <p:pic>
        <p:nvPicPr>
          <p:cNvPr id="1197" name="Circle Circle" descr="Circle Circle"/>
          <p:cNvPicPr>
            <a:picLocks/>
          </p:cNvPicPr>
          <p:nvPr/>
        </p:nvPicPr>
        <p:blipFill>
          <a:blip r:embed="rId4"/>
          <a:stretch>
            <a:fillRect/>
          </a:stretch>
        </p:blipFill>
        <p:spPr>
          <a:xfrm>
            <a:off x="16364022" y="8931781"/>
            <a:ext cx="2639344" cy="2639343"/>
          </a:xfrm>
          <a:prstGeom prst="rect">
            <a:avLst/>
          </a:prstGeom>
        </p:spPr>
      </p:pic>
      <p:grpSp>
        <p:nvGrpSpPr>
          <p:cNvPr id="1204" name="Group"/>
          <p:cNvGrpSpPr/>
          <p:nvPr/>
        </p:nvGrpSpPr>
        <p:grpSpPr>
          <a:xfrm>
            <a:off x="10862117" y="1858003"/>
            <a:ext cx="5568979" cy="6592844"/>
            <a:chOff x="1207630" y="267708"/>
            <a:chExt cx="5568977" cy="6592842"/>
          </a:xfrm>
        </p:grpSpPr>
        <p:sp>
          <p:nvSpPr>
            <p:cNvPr id="1199" name="the “closest” points in different samples"/>
            <p:cNvSpPr/>
            <p:nvPr/>
          </p:nvSpPr>
          <p:spPr>
            <a:xfrm>
              <a:off x="3566496" y="26770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900" b="1">
                  <a:solidFill>
                    <a:schemeClr val="accent4">
                      <a:hueOff val="-1247790"/>
                      <a:lumOff val="-12326"/>
                    </a:schemeClr>
                  </a:solidFill>
                </a:defRPr>
              </a:lvl1pPr>
            </a:lstStyle>
            <a:p>
              <a:r>
                <a:t>the “closest” points in different samples</a:t>
              </a:r>
            </a:p>
          </p:txBody>
        </p:sp>
        <p:pic>
          <p:nvPicPr>
            <p:cNvPr id="1200" name="Line Line" descr="Line Line"/>
            <p:cNvPicPr>
              <a:picLocks/>
            </p:cNvPicPr>
            <p:nvPr/>
          </p:nvPicPr>
          <p:blipFill>
            <a:blip r:embed="rId5"/>
            <a:stretch>
              <a:fillRect/>
            </a:stretch>
          </p:blipFill>
          <p:spPr>
            <a:xfrm rot="9435355">
              <a:off x="1231951" y="911582"/>
              <a:ext cx="1158362" cy="358793"/>
            </a:xfrm>
            <a:prstGeom prst="rect">
              <a:avLst/>
            </a:prstGeom>
            <a:effectLst/>
          </p:spPr>
        </p:pic>
        <p:pic>
          <p:nvPicPr>
            <p:cNvPr id="1202" name="Line Line" descr="Line Line"/>
            <p:cNvPicPr>
              <a:picLocks/>
            </p:cNvPicPr>
            <p:nvPr/>
          </p:nvPicPr>
          <p:blipFill>
            <a:blip r:embed="rId6"/>
            <a:stretch>
              <a:fillRect/>
            </a:stretch>
          </p:blipFill>
          <p:spPr>
            <a:xfrm rot="4115164">
              <a:off x="2223302" y="3624312"/>
              <a:ext cx="6426319" cy="358792"/>
            </a:xfrm>
            <a:prstGeom prst="rect">
              <a:avLst/>
            </a:prstGeom>
            <a:effectLst/>
          </p:spPr>
        </p:pic>
      </p:grpSp>
      <p:sp>
        <p:nvSpPr>
          <p:cNvPr id="2" name="Google Shape;403;p55">
            <a:extLst>
              <a:ext uri="{FF2B5EF4-FFF2-40B4-BE49-F238E27FC236}">
                <a16:creationId xmlns:a16="http://schemas.microsoft.com/office/drawing/2014/main" id="{24BF68E4-9749-1F33-1C10-B05410D5EDB0}"/>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38</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95"/>
                                        </p:tgtEl>
                                        <p:attrNameLst>
                                          <p:attrName>style.visibility</p:attrName>
                                        </p:attrNameLst>
                                      </p:cBhvr>
                                      <p:to>
                                        <p:strVal val="visible"/>
                                      </p:to>
                                    </p:set>
                                    <p:animEffect transition="in" filter="dissolve">
                                      <p:cBhvr>
                                        <p:cTn id="7" dur="300"/>
                                        <p:tgtEl>
                                          <p:spTgt spid="1195"/>
                                        </p:tgtEl>
                                      </p:cBhvr>
                                    </p:animEffect>
                                  </p:childTnLst>
                                </p:cTn>
                              </p:par>
                            </p:childTnLst>
                          </p:cTn>
                        </p:par>
                        <p:par>
                          <p:cTn id="8" fill="hold">
                            <p:stCondLst>
                              <p:cond delay="300"/>
                            </p:stCondLst>
                            <p:childTnLst>
                              <p:par>
                                <p:cTn id="9" presetID="9" presetClass="entr" fill="hold" grpId="2" nodeType="afterEffect">
                                  <p:stCondLst>
                                    <p:cond delay="0"/>
                                  </p:stCondLst>
                                  <p:iterate>
                                    <p:tmAbs val="0"/>
                                  </p:iterate>
                                  <p:childTnLst>
                                    <p:set>
                                      <p:cBhvr>
                                        <p:cTn id="10" fill="hold"/>
                                        <p:tgtEl>
                                          <p:spTgt spid="1197"/>
                                        </p:tgtEl>
                                        <p:attrNameLst>
                                          <p:attrName>style.visibility</p:attrName>
                                        </p:attrNameLst>
                                      </p:cBhvr>
                                      <p:to>
                                        <p:strVal val="visible"/>
                                      </p:to>
                                    </p:set>
                                    <p:animEffect transition="in" filter="dissolve">
                                      <p:cBhvr>
                                        <p:cTn id="11" dur="300"/>
                                        <p:tgtEl>
                                          <p:spTgt spid="119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 grpId="1" animBg="1" advAuto="0"/>
      <p:bldP spid="1197" grpId="2" animBg="1" advAuto="0"/>
      <p:bldP spid="1204" grpId="3"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5" name="Group"/>
          <p:cNvGrpSpPr/>
          <p:nvPr/>
        </p:nvGrpSpPr>
        <p:grpSpPr>
          <a:xfrm>
            <a:off x="-23932249" y="-14018366"/>
            <a:ext cx="48800697" cy="37834916"/>
            <a:chOff x="0" y="0"/>
            <a:chExt cx="48800694" cy="37834916"/>
          </a:xfrm>
        </p:grpSpPr>
        <p:sp>
          <p:nvSpPr>
            <p:cNvPr id="1209" name="Line"/>
            <p:cNvSpPr/>
            <p:nvPr/>
          </p:nvSpPr>
          <p:spPr>
            <a:xfrm flipV="1">
              <a:off x="5007897" y="148813"/>
              <a:ext cx="1" cy="36859814"/>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210" name="Line"/>
            <p:cNvSpPr/>
            <p:nvPr/>
          </p:nvSpPr>
          <p:spPr>
            <a:xfrm flipH="1" flipV="1">
              <a:off x="1702246" y="34359803"/>
              <a:ext cx="47085300"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211" name="Circle"/>
            <p:cNvSpPr/>
            <p:nvPr/>
          </p:nvSpPr>
          <p:spPr>
            <a:xfrm>
              <a:off x="7931949"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12" name="Circle"/>
            <p:cNvSpPr/>
            <p:nvPr/>
          </p:nvSpPr>
          <p:spPr>
            <a:xfrm>
              <a:off x="11938496"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13" name="Circle"/>
            <p:cNvSpPr/>
            <p:nvPr/>
          </p:nvSpPr>
          <p:spPr>
            <a:xfrm>
              <a:off x="9935226" y="2634154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14" name="Circle"/>
            <p:cNvSpPr/>
            <p:nvPr/>
          </p:nvSpPr>
          <p:spPr>
            <a:xfrm>
              <a:off x="9935226" y="30448259"/>
              <a:ext cx="1246960"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15" name="Circle"/>
            <p:cNvSpPr/>
            <p:nvPr/>
          </p:nvSpPr>
          <p:spPr>
            <a:xfrm>
              <a:off x="7825875" y="28052873"/>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16" name="Circle"/>
            <p:cNvSpPr/>
            <p:nvPr/>
          </p:nvSpPr>
          <p:spPr>
            <a:xfrm>
              <a:off x="10332922" y="28394902"/>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17" name="Circle"/>
            <p:cNvSpPr/>
            <p:nvPr/>
          </p:nvSpPr>
          <p:spPr>
            <a:xfrm>
              <a:off x="12839968" y="28795560"/>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18" name="Comfort"/>
            <p:cNvSpPr txBox="1"/>
            <p:nvPr/>
          </p:nvSpPr>
          <p:spPr>
            <a:xfrm>
              <a:off x="0" y="539635"/>
              <a:ext cx="4752570"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Comfort</a:t>
              </a:r>
            </a:p>
          </p:txBody>
        </p:sp>
        <p:sp>
          <p:nvSpPr>
            <p:cNvPr id="1219" name="Fashion"/>
            <p:cNvSpPr txBox="1"/>
            <p:nvPr/>
          </p:nvSpPr>
          <p:spPr>
            <a:xfrm>
              <a:off x="44194604" y="36103873"/>
              <a:ext cx="4606091"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Fashion</a:t>
              </a:r>
            </a:p>
          </p:txBody>
        </p:sp>
        <p:sp>
          <p:nvSpPr>
            <p:cNvPr id="1220" name="Circle"/>
            <p:cNvSpPr/>
            <p:nvPr/>
          </p:nvSpPr>
          <p:spPr>
            <a:xfrm>
              <a:off x="17816208"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1" name="Circle"/>
            <p:cNvSpPr/>
            <p:nvPr/>
          </p:nvSpPr>
          <p:spPr>
            <a:xfrm>
              <a:off x="21822754"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2" name="Circle"/>
            <p:cNvSpPr/>
            <p:nvPr/>
          </p:nvSpPr>
          <p:spPr>
            <a:xfrm>
              <a:off x="24980960"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3" name="Circle"/>
            <p:cNvSpPr/>
            <p:nvPr/>
          </p:nvSpPr>
          <p:spPr>
            <a:xfrm>
              <a:off x="19819484" y="5480773"/>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4" name="Circle"/>
            <p:cNvSpPr/>
            <p:nvPr/>
          </p:nvSpPr>
          <p:spPr>
            <a:xfrm>
              <a:off x="25999082" y="7976676"/>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5" name="Circle"/>
            <p:cNvSpPr/>
            <p:nvPr/>
          </p:nvSpPr>
          <p:spPr>
            <a:xfrm>
              <a:off x="21822754"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6" name="Circle"/>
            <p:cNvSpPr/>
            <p:nvPr/>
          </p:nvSpPr>
          <p:spPr>
            <a:xfrm>
              <a:off x="22724226" y="382807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7" name="Circle"/>
            <p:cNvSpPr/>
            <p:nvPr/>
          </p:nvSpPr>
          <p:spPr>
            <a:xfrm>
              <a:off x="40239026" y="336068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8" name="Circle"/>
            <p:cNvSpPr/>
            <p:nvPr/>
          </p:nvSpPr>
          <p:spPr>
            <a:xfrm>
              <a:off x="42242295" y="581469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9" name="Circle"/>
            <p:cNvSpPr/>
            <p:nvPr/>
          </p:nvSpPr>
          <p:spPr>
            <a:xfrm>
              <a:off x="45254354" y="906676"/>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0" name="Circle"/>
            <p:cNvSpPr/>
            <p:nvPr/>
          </p:nvSpPr>
          <p:spPr>
            <a:xfrm>
              <a:off x="40239026" y="0"/>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1" name="Circle"/>
            <p:cNvSpPr/>
            <p:nvPr/>
          </p:nvSpPr>
          <p:spPr>
            <a:xfrm>
              <a:off x="45254354" y="581469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2" name="Circle"/>
            <p:cNvSpPr/>
            <p:nvPr/>
          </p:nvSpPr>
          <p:spPr>
            <a:xfrm>
              <a:off x="42242295" y="906677"/>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3" name="Circle"/>
            <p:cNvSpPr/>
            <p:nvPr/>
          </p:nvSpPr>
          <p:spPr>
            <a:xfrm>
              <a:off x="43143769" y="3360690"/>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4" name="Circle"/>
            <p:cNvSpPr/>
            <p:nvPr/>
          </p:nvSpPr>
          <p:spPr>
            <a:xfrm>
              <a:off x="41459891"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5" name="Circle"/>
            <p:cNvSpPr/>
            <p:nvPr/>
          </p:nvSpPr>
          <p:spPr>
            <a:xfrm>
              <a:off x="45466437"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6" name="Circle"/>
            <p:cNvSpPr/>
            <p:nvPr/>
          </p:nvSpPr>
          <p:spPr>
            <a:xfrm>
              <a:off x="44749959" y="19439394"/>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7" name="Circle"/>
            <p:cNvSpPr/>
            <p:nvPr/>
          </p:nvSpPr>
          <p:spPr>
            <a:xfrm>
              <a:off x="44749959" y="16077589"/>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8" name="Circle"/>
            <p:cNvSpPr/>
            <p:nvPr/>
          </p:nvSpPr>
          <p:spPr>
            <a:xfrm>
              <a:off x="39791227" y="18368384"/>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39" name="Circle"/>
            <p:cNvSpPr/>
            <p:nvPr/>
          </p:nvSpPr>
          <p:spPr>
            <a:xfrm>
              <a:off x="42152735" y="16532048"/>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0" name="Circle"/>
            <p:cNvSpPr/>
            <p:nvPr/>
          </p:nvSpPr>
          <p:spPr>
            <a:xfrm>
              <a:off x="42746690" y="20526312"/>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1" name="Circle"/>
            <p:cNvSpPr/>
            <p:nvPr/>
          </p:nvSpPr>
          <p:spPr>
            <a:xfrm>
              <a:off x="27757307"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2" name="Circle"/>
            <p:cNvSpPr/>
            <p:nvPr/>
          </p:nvSpPr>
          <p:spPr>
            <a:xfrm>
              <a:off x="32476569" y="19099358"/>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3" name="Circle"/>
            <p:cNvSpPr/>
            <p:nvPr/>
          </p:nvSpPr>
          <p:spPr>
            <a:xfrm>
              <a:off x="33578666"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4" name="Circle"/>
            <p:cNvSpPr/>
            <p:nvPr/>
          </p:nvSpPr>
          <p:spPr>
            <a:xfrm>
              <a:off x="26626002" y="2317420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5" name="Circle"/>
            <p:cNvSpPr/>
            <p:nvPr/>
          </p:nvSpPr>
          <p:spPr>
            <a:xfrm>
              <a:off x="23367586" y="20916363"/>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6" name="Circle"/>
            <p:cNvSpPr/>
            <p:nvPr/>
          </p:nvSpPr>
          <p:spPr>
            <a:xfrm>
              <a:off x="27757307" y="19845353"/>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7" name="Circle"/>
            <p:cNvSpPr/>
            <p:nvPr/>
          </p:nvSpPr>
          <p:spPr>
            <a:xfrm>
              <a:off x="30312159" y="23174200"/>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8" name="Circle"/>
            <p:cNvSpPr/>
            <p:nvPr/>
          </p:nvSpPr>
          <p:spPr>
            <a:xfrm>
              <a:off x="9935223" y="15786051"/>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9" name="Circle"/>
            <p:cNvSpPr/>
            <p:nvPr/>
          </p:nvSpPr>
          <p:spPr>
            <a:xfrm>
              <a:off x="13941770" y="15786051"/>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50" name="Circle"/>
            <p:cNvSpPr/>
            <p:nvPr/>
          </p:nvSpPr>
          <p:spPr>
            <a:xfrm>
              <a:off x="9935223" y="1318179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51" name="Circle"/>
            <p:cNvSpPr/>
            <p:nvPr/>
          </p:nvSpPr>
          <p:spPr>
            <a:xfrm>
              <a:off x="11938499" y="14984742"/>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52" name="Circle"/>
            <p:cNvSpPr/>
            <p:nvPr/>
          </p:nvSpPr>
          <p:spPr>
            <a:xfrm>
              <a:off x="11138584" y="10577541"/>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53" name="Circle"/>
            <p:cNvSpPr/>
            <p:nvPr/>
          </p:nvSpPr>
          <p:spPr>
            <a:xfrm>
              <a:off x="13941770" y="1087803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54" name="Circle"/>
            <p:cNvSpPr/>
            <p:nvPr/>
          </p:nvSpPr>
          <p:spPr>
            <a:xfrm>
              <a:off x="11938499" y="17622387"/>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256" name="Circle"/>
          <p:cNvSpPr/>
          <p:nvPr/>
        </p:nvSpPr>
        <p:spPr>
          <a:xfrm>
            <a:off x="10558270" y="-3004696"/>
            <a:ext cx="1246961" cy="1246960"/>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257" name="Line Line" descr="Line Line"/>
          <p:cNvPicPr>
            <a:picLocks/>
          </p:cNvPicPr>
          <p:nvPr/>
        </p:nvPicPr>
        <p:blipFill>
          <a:blip r:embed="rId2"/>
          <a:stretch>
            <a:fillRect/>
          </a:stretch>
        </p:blipFill>
        <p:spPr>
          <a:xfrm rot="12867632">
            <a:off x="-21707776" y="1586612"/>
            <a:ext cx="53487752" cy="101601"/>
          </a:xfrm>
          <a:prstGeom prst="rect">
            <a:avLst/>
          </a:prstGeom>
        </p:spPr>
      </p:pic>
      <p:sp>
        <p:nvSpPr>
          <p:cNvPr id="2" name="Google Shape;403;p55">
            <a:extLst>
              <a:ext uri="{FF2B5EF4-FFF2-40B4-BE49-F238E27FC236}">
                <a16:creationId xmlns:a16="http://schemas.microsoft.com/office/drawing/2014/main" id="{20DF1B44-7C5F-428C-2156-A1A1B97F6425}"/>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39</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Fixed acidity…"/>
          <p:cNvSpPr txBox="1"/>
          <p:nvPr/>
        </p:nvSpPr>
        <p:spPr>
          <a:xfrm>
            <a:off x="9951029" y="2169144"/>
            <a:ext cx="4630572" cy="8417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Fixed acidity</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Volatile acidity</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Citric acid</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Residual sugar</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Chlorides</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Free sulfur dioxide</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Total sulfur dioxide</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Density</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pH</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Sulphates</a:t>
            </a:r>
          </a:p>
          <a:p>
            <a:pPr marL="368299" indent="-368299" algn="l">
              <a:lnSpc>
                <a:spcPct val="140000"/>
              </a:lnSpc>
              <a:buSzPct val="123000"/>
              <a:buChar char="•"/>
              <a:defRPr sz="3600">
                <a:solidFill>
                  <a:schemeClr val="accent1">
                    <a:hueOff val="114395"/>
                    <a:lumOff val="-24975"/>
                  </a:schemeClr>
                </a:solidFill>
                <a:latin typeface="Helvetica Neue Medium"/>
                <a:ea typeface="Helvetica Neue Medium"/>
                <a:cs typeface="Helvetica Neue Medium"/>
                <a:sym typeface="Helvetica Neue Medium"/>
              </a:defRPr>
            </a:pPr>
            <a:r>
              <a:t>Alcohol</a:t>
            </a:r>
          </a:p>
        </p:txBody>
      </p:sp>
      <p:sp>
        <p:nvSpPr>
          <p:cNvPr id="211" name="Linear models might not be the best in some cases"/>
          <p:cNvSpPr txBox="1"/>
          <p:nvPr/>
        </p:nvSpPr>
        <p:spPr>
          <a:xfrm>
            <a:off x="7589305" y="11753196"/>
            <a:ext cx="9845670" cy="1128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marL="430275" indent="-430275" algn="l" defTabSz="1877520">
              <a:buSzPct val="123000"/>
              <a:buChar char="■"/>
              <a:defRPr sz="3387" spc="-67">
                <a:solidFill>
                  <a:srgbClr val="000000"/>
                </a:solidFill>
              </a:defRPr>
            </a:lvl1pPr>
          </a:lstStyle>
          <a:p>
            <a:pPr>
              <a:defRPr b="1"/>
            </a:pPr>
            <a:r>
              <a:rPr b="0"/>
              <a:t>Linear models might not be the best in some cases</a:t>
            </a:r>
          </a:p>
        </p:txBody>
      </p:sp>
      <p:sp>
        <p:nvSpPr>
          <p:cNvPr id="2" name="Google Shape;403;p55">
            <a:extLst>
              <a:ext uri="{FF2B5EF4-FFF2-40B4-BE49-F238E27FC236}">
                <a16:creationId xmlns:a16="http://schemas.microsoft.com/office/drawing/2014/main" id="{3441B606-A4E6-6990-552A-2B7D43B7D84B}"/>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7" name="Group"/>
          <p:cNvGrpSpPr/>
          <p:nvPr/>
        </p:nvGrpSpPr>
        <p:grpSpPr>
          <a:xfrm>
            <a:off x="-23932249" y="-14018366"/>
            <a:ext cx="48800697" cy="37834916"/>
            <a:chOff x="0" y="0"/>
            <a:chExt cx="48800694" cy="37834916"/>
          </a:xfrm>
        </p:grpSpPr>
        <p:sp>
          <p:nvSpPr>
            <p:cNvPr id="1261" name="Line"/>
            <p:cNvSpPr/>
            <p:nvPr/>
          </p:nvSpPr>
          <p:spPr>
            <a:xfrm flipV="1">
              <a:off x="5007897" y="148813"/>
              <a:ext cx="1" cy="36859814"/>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262" name="Line"/>
            <p:cNvSpPr/>
            <p:nvPr/>
          </p:nvSpPr>
          <p:spPr>
            <a:xfrm flipH="1" flipV="1">
              <a:off x="1702246" y="34359803"/>
              <a:ext cx="47085300"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263" name="Circle"/>
            <p:cNvSpPr/>
            <p:nvPr/>
          </p:nvSpPr>
          <p:spPr>
            <a:xfrm>
              <a:off x="7931949"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64" name="Circle"/>
            <p:cNvSpPr/>
            <p:nvPr/>
          </p:nvSpPr>
          <p:spPr>
            <a:xfrm>
              <a:off x="11938496"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65" name="Circle"/>
            <p:cNvSpPr/>
            <p:nvPr/>
          </p:nvSpPr>
          <p:spPr>
            <a:xfrm>
              <a:off x="9935226" y="2634154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66" name="Circle"/>
            <p:cNvSpPr/>
            <p:nvPr/>
          </p:nvSpPr>
          <p:spPr>
            <a:xfrm>
              <a:off x="9935226" y="30448259"/>
              <a:ext cx="1246960"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67" name="Circle"/>
            <p:cNvSpPr/>
            <p:nvPr/>
          </p:nvSpPr>
          <p:spPr>
            <a:xfrm>
              <a:off x="7825875" y="28052873"/>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68" name="Circle"/>
            <p:cNvSpPr/>
            <p:nvPr/>
          </p:nvSpPr>
          <p:spPr>
            <a:xfrm>
              <a:off x="10332922" y="28394902"/>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69" name="Circle"/>
            <p:cNvSpPr/>
            <p:nvPr/>
          </p:nvSpPr>
          <p:spPr>
            <a:xfrm>
              <a:off x="12839968" y="28795560"/>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70" name="Comfort"/>
            <p:cNvSpPr txBox="1"/>
            <p:nvPr/>
          </p:nvSpPr>
          <p:spPr>
            <a:xfrm>
              <a:off x="0" y="539635"/>
              <a:ext cx="4752570"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Comfort</a:t>
              </a:r>
            </a:p>
          </p:txBody>
        </p:sp>
        <p:sp>
          <p:nvSpPr>
            <p:cNvPr id="1271" name="Fashion"/>
            <p:cNvSpPr txBox="1"/>
            <p:nvPr/>
          </p:nvSpPr>
          <p:spPr>
            <a:xfrm>
              <a:off x="44194604" y="36103873"/>
              <a:ext cx="4606091"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Fashion</a:t>
              </a:r>
            </a:p>
          </p:txBody>
        </p:sp>
        <p:sp>
          <p:nvSpPr>
            <p:cNvPr id="1272" name="Circle"/>
            <p:cNvSpPr/>
            <p:nvPr/>
          </p:nvSpPr>
          <p:spPr>
            <a:xfrm>
              <a:off x="17816208"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73" name="Circle"/>
            <p:cNvSpPr/>
            <p:nvPr/>
          </p:nvSpPr>
          <p:spPr>
            <a:xfrm>
              <a:off x="21822754"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74" name="Circle"/>
            <p:cNvSpPr/>
            <p:nvPr/>
          </p:nvSpPr>
          <p:spPr>
            <a:xfrm>
              <a:off x="24980960"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75" name="Circle"/>
            <p:cNvSpPr/>
            <p:nvPr/>
          </p:nvSpPr>
          <p:spPr>
            <a:xfrm>
              <a:off x="19819484" y="5480773"/>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76" name="Circle"/>
            <p:cNvSpPr/>
            <p:nvPr/>
          </p:nvSpPr>
          <p:spPr>
            <a:xfrm>
              <a:off x="25999082" y="7976676"/>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77" name="Circle"/>
            <p:cNvSpPr/>
            <p:nvPr/>
          </p:nvSpPr>
          <p:spPr>
            <a:xfrm>
              <a:off x="21822754"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78" name="Circle"/>
            <p:cNvSpPr/>
            <p:nvPr/>
          </p:nvSpPr>
          <p:spPr>
            <a:xfrm>
              <a:off x="22724226" y="382807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79" name="Circle"/>
            <p:cNvSpPr/>
            <p:nvPr/>
          </p:nvSpPr>
          <p:spPr>
            <a:xfrm>
              <a:off x="40239026" y="336068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0" name="Circle"/>
            <p:cNvSpPr/>
            <p:nvPr/>
          </p:nvSpPr>
          <p:spPr>
            <a:xfrm>
              <a:off x="42242295" y="581469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1" name="Circle"/>
            <p:cNvSpPr/>
            <p:nvPr/>
          </p:nvSpPr>
          <p:spPr>
            <a:xfrm>
              <a:off x="45254354" y="906676"/>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2" name="Circle"/>
            <p:cNvSpPr/>
            <p:nvPr/>
          </p:nvSpPr>
          <p:spPr>
            <a:xfrm>
              <a:off x="40239026" y="0"/>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3" name="Circle"/>
            <p:cNvSpPr/>
            <p:nvPr/>
          </p:nvSpPr>
          <p:spPr>
            <a:xfrm>
              <a:off x="45254354" y="581469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4" name="Circle"/>
            <p:cNvSpPr/>
            <p:nvPr/>
          </p:nvSpPr>
          <p:spPr>
            <a:xfrm>
              <a:off x="42242295" y="906677"/>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5" name="Circle"/>
            <p:cNvSpPr/>
            <p:nvPr/>
          </p:nvSpPr>
          <p:spPr>
            <a:xfrm>
              <a:off x="43143769" y="3360690"/>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6" name="Circle"/>
            <p:cNvSpPr/>
            <p:nvPr/>
          </p:nvSpPr>
          <p:spPr>
            <a:xfrm>
              <a:off x="41459891"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7" name="Circle"/>
            <p:cNvSpPr/>
            <p:nvPr/>
          </p:nvSpPr>
          <p:spPr>
            <a:xfrm>
              <a:off x="45466437"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8" name="Circle"/>
            <p:cNvSpPr/>
            <p:nvPr/>
          </p:nvSpPr>
          <p:spPr>
            <a:xfrm>
              <a:off x="44749959" y="19439394"/>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89" name="Circle"/>
            <p:cNvSpPr/>
            <p:nvPr/>
          </p:nvSpPr>
          <p:spPr>
            <a:xfrm>
              <a:off x="44749959" y="16077589"/>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0" name="Circle"/>
            <p:cNvSpPr/>
            <p:nvPr/>
          </p:nvSpPr>
          <p:spPr>
            <a:xfrm>
              <a:off x="39791227" y="18368384"/>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1" name="Circle"/>
            <p:cNvSpPr/>
            <p:nvPr/>
          </p:nvSpPr>
          <p:spPr>
            <a:xfrm>
              <a:off x="42152735" y="16532048"/>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2" name="Circle"/>
            <p:cNvSpPr/>
            <p:nvPr/>
          </p:nvSpPr>
          <p:spPr>
            <a:xfrm>
              <a:off x="42746690" y="20526312"/>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3" name="Circle"/>
            <p:cNvSpPr/>
            <p:nvPr/>
          </p:nvSpPr>
          <p:spPr>
            <a:xfrm>
              <a:off x="27757307"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4" name="Circle"/>
            <p:cNvSpPr/>
            <p:nvPr/>
          </p:nvSpPr>
          <p:spPr>
            <a:xfrm>
              <a:off x="32476569" y="19099358"/>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5" name="Circle"/>
            <p:cNvSpPr/>
            <p:nvPr/>
          </p:nvSpPr>
          <p:spPr>
            <a:xfrm>
              <a:off x="33578666"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6" name="Circle"/>
            <p:cNvSpPr/>
            <p:nvPr/>
          </p:nvSpPr>
          <p:spPr>
            <a:xfrm>
              <a:off x="26626002" y="2317420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7" name="Circle"/>
            <p:cNvSpPr/>
            <p:nvPr/>
          </p:nvSpPr>
          <p:spPr>
            <a:xfrm>
              <a:off x="23367586" y="20916363"/>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8" name="Circle"/>
            <p:cNvSpPr/>
            <p:nvPr/>
          </p:nvSpPr>
          <p:spPr>
            <a:xfrm>
              <a:off x="27757307" y="19845353"/>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99" name="Circle"/>
            <p:cNvSpPr/>
            <p:nvPr/>
          </p:nvSpPr>
          <p:spPr>
            <a:xfrm>
              <a:off x="30312159" y="23174200"/>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00" name="Circle"/>
            <p:cNvSpPr/>
            <p:nvPr/>
          </p:nvSpPr>
          <p:spPr>
            <a:xfrm>
              <a:off x="9935223" y="15786051"/>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01" name="Circle"/>
            <p:cNvSpPr/>
            <p:nvPr/>
          </p:nvSpPr>
          <p:spPr>
            <a:xfrm>
              <a:off x="13941770" y="15786051"/>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02" name="Circle"/>
            <p:cNvSpPr/>
            <p:nvPr/>
          </p:nvSpPr>
          <p:spPr>
            <a:xfrm>
              <a:off x="9935223" y="1318179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03" name="Circle"/>
            <p:cNvSpPr/>
            <p:nvPr/>
          </p:nvSpPr>
          <p:spPr>
            <a:xfrm>
              <a:off x="11938499" y="14984742"/>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04" name="Circle"/>
            <p:cNvSpPr/>
            <p:nvPr/>
          </p:nvSpPr>
          <p:spPr>
            <a:xfrm>
              <a:off x="11138584" y="10577541"/>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05" name="Circle"/>
            <p:cNvSpPr/>
            <p:nvPr/>
          </p:nvSpPr>
          <p:spPr>
            <a:xfrm>
              <a:off x="13941770" y="1087803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06" name="Circle"/>
            <p:cNvSpPr/>
            <p:nvPr/>
          </p:nvSpPr>
          <p:spPr>
            <a:xfrm>
              <a:off x="11938499" y="17622387"/>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308" name="Circle"/>
          <p:cNvSpPr/>
          <p:nvPr/>
        </p:nvSpPr>
        <p:spPr>
          <a:xfrm>
            <a:off x="10558270" y="-3004696"/>
            <a:ext cx="1246961" cy="1246960"/>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309" name="Line Line" descr="Line Line"/>
          <p:cNvPicPr>
            <a:picLocks/>
          </p:cNvPicPr>
          <p:nvPr/>
        </p:nvPicPr>
        <p:blipFill>
          <a:blip r:embed="rId2"/>
          <a:stretch>
            <a:fillRect/>
          </a:stretch>
        </p:blipFill>
        <p:spPr>
          <a:xfrm rot="12867632">
            <a:off x="-22122243" y="2026984"/>
            <a:ext cx="53487751" cy="101601"/>
          </a:xfrm>
          <a:prstGeom prst="rect">
            <a:avLst/>
          </a:prstGeom>
        </p:spPr>
      </p:pic>
      <p:sp>
        <p:nvSpPr>
          <p:cNvPr id="1311" name="Thunderbolt"/>
          <p:cNvSpPr/>
          <p:nvPr/>
        </p:nvSpPr>
        <p:spPr>
          <a:xfrm>
            <a:off x="8086856" y="4204011"/>
            <a:ext cx="439022" cy="852453"/>
          </a:xfrm>
          <a:custGeom>
            <a:avLst/>
            <a:gdLst/>
            <a:ahLst/>
            <a:cxnLst>
              <a:cxn ang="0">
                <a:pos x="wd2" y="hd2"/>
              </a:cxn>
              <a:cxn ang="5400000">
                <a:pos x="wd2" y="hd2"/>
              </a:cxn>
              <a:cxn ang="10800000">
                <a:pos x="wd2" y="hd2"/>
              </a:cxn>
              <a:cxn ang="16200000">
                <a:pos x="wd2" y="hd2"/>
              </a:cxn>
            </a:cxnLst>
            <a:rect l="0" t="0" r="r" b="b"/>
            <a:pathLst>
              <a:path w="21600" h="21383" extrusionOk="0">
                <a:moveTo>
                  <a:pt x="19015" y="0"/>
                </a:moveTo>
                <a:lnTo>
                  <a:pt x="0" y="12374"/>
                </a:lnTo>
                <a:lnTo>
                  <a:pt x="9106" y="12448"/>
                </a:lnTo>
                <a:cubicBezTo>
                  <a:pt x="9106" y="12448"/>
                  <a:pt x="3935" y="21161"/>
                  <a:pt x="3791" y="21380"/>
                </a:cubicBezTo>
                <a:cubicBezTo>
                  <a:pt x="3648" y="21600"/>
                  <a:pt x="21600" y="9446"/>
                  <a:pt x="21600" y="9446"/>
                </a:cubicBezTo>
                <a:lnTo>
                  <a:pt x="12838" y="9446"/>
                </a:lnTo>
                <a:lnTo>
                  <a:pt x="19015" y="0"/>
                </a:lnTo>
                <a:close/>
              </a:path>
            </a:pathLst>
          </a:custGeom>
          <a:solidFill>
            <a:schemeClr val="accent6">
              <a:satOff val="-16844"/>
              <a:lumOff val="-307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12" name="Thunderbolt"/>
          <p:cNvSpPr/>
          <p:nvPr/>
        </p:nvSpPr>
        <p:spPr>
          <a:xfrm>
            <a:off x="8371802" y="4472866"/>
            <a:ext cx="439022" cy="852452"/>
          </a:xfrm>
          <a:custGeom>
            <a:avLst/>
            <a:gdLst/>
            <a:ahLst/>
            <a:cxnLst>
              <a:cxn ang="0">
                <a:pos x="wd2" y="hd2"/>
              </a:cxn>
              <a:cxn ang="5400000">
                <a:pos x="wd2" y="hd2"/>
              </a:cxn>
              <a:cxn ang="10800000">
                <a:pos x="wd2" y="hd2"/>
              </a:cxn>
              <a:cxn ang="16200000">
                <a:pos x="wd2" y="hd2"/>
              </a:cxn>
            </a:cxnLst>
            <a:rect l="0" t="0" r="r" b="b"/>
            <a:pathLst>
              <a:path w="21600" h="21383" extrusionOk="0">
                <a:moveTo>
                  <a:pt x="19015" y="0"/>
                </a:moveTo>
                <a:lnTo>
                  <a:pt x="0" y="12374"/>
                </a:lnTo>
                <a:lnTo>
                  <a:pt x="9106" y="12448"/>
                </a:lnTo>
                <a:cubicBezTo>
                  <a:pt x="9106" y="12448"/>
                  <a:pt x="3935" y="21161"/>
                  <a:pt x="3791" y="21380"/>
                </a:cubicBezTo>
                <a:cubicBezTo>
                  <a:pt x="3648" y="21600"/>
                  <a:pt x="21600" y="9446"/>
                  <a:pt x="21600" y="9446"/>
                </a:cubicBezTo>
                <a:lnTo>
                  <a:pt x="12838" y="9446"/>
                </a:lnTo>
                <a:lnTo>
                  <a:pt x="19015" y="0"/>
                </a:lnTo>
                <a:close/>
              </a:path>
            </a:pathLst>
          </a:custGeom>
          <a:solidFill>
            <a:schemeClr val="accent6">
              <a:satOff val="-16844"/>
              <a:lumOff val="-307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Google Shape;403;p55">
            <a:extLst>
              <a:ext uri="{FF2B5EF4-FFF2-40B4-BE49-F238E27FC236}">
                <a16:creationId xmlns:a16="http://schemas.microsoft.com/office/drawing/2014/main" id="{E90B180A-B6E8-97B9-506D-480B4F9A40F8}"/>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40</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0" animBg="1"/>
      <p:bldP spid="13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 name="Group"/>
          <p:cNvGrpSpPr/>
          <p:nvPr/>
        </p:nvGrpSpPr>
        <p:grpSpPr>
          <a:xfrm>
            <a:off x="-23932249" y="-14018366"/>
            <a:ext cx="48800697" cy="37834916"/>
            <a:chOff x="0" y="0"/>
            <a:chExt cx="48800694" cy="37834916"/>
          </a:xfrm>
        </p:grpSpPr>
        <p:sp>
          <p:nvSpPr>
            <p:cNvPr id="1315" name="Line"/>
            <p:cNvSpPr/>
            <p:nvPr/>
          </p:nvSpPr>
          <p:spPr>
            <a:xfrm flipV="1">
              <a:off x="5007897" y="148813"/>
              <a:ext cx="1" cy="36859814"/>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316" name="Line"/>
            <p:cNvSpPr/>
            <p:nvPr/>
          </p:nvSpPr>
          <p:spPr>
            <a:xfrm flipH="1" flipV="1">
              <a:off x="1702246" y="34359803"/>
              <a:ext cx="47085300"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317" name="Circle"/>
            <p:cNvSpPr/>
            <p:nvPr/>
          </p:nvSpPr>
          <p:spPr>
            <a:xfrm>
              <a:off x="7931949"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18" name="Circle"/>
            <p:cNvSpPr/>
            <p:nvPr/>
          </p:nvSpPr>
          <p:spPr>
            <a:xfrm>
              <a:off x="11938496"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19" name="Circle"/>
            <p:cNvSpPr/>
            <p:nvPr/>
          </p:nvSpPr>
          <p:spPr>
            <a:xfrm>
              <a:off x="9935226" y="2634154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20" name="Circle"/>
            <p:cNvSpPr/>
            <p:nvPr/>
          </p:nvSpPr>
          <p:spPr>
            <a:xfrm>
              <a:off x="9935226" y="30448259"/>
              <a:ext cx="1246960"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21" name="Circle"/>
            <p:cNvSpPr/>
            <p:nvPr/>
          </p:nvSpPr>
          <p:spPr>
            <a:xfrm>
              <a:off x="7825875" y="28052873"/>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22" name="Circle"/>
            <p:cNvSpPr/>
            <p:nvPr/>
          </p:nvSpPr>
          <p:spPr>
            <a:xfrm>
              <a:off x="10332922" y="28394902"/>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23" name="Circle"/>
            <p:cNvSpPr/>
            <p:nvPr/>
          </p:nvSpPr>
          <p:spPr>
            <a:xfrm>
              <a:off x="12839968" y="28795560"/>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24" name="Comfort"/>
            <p:cNvSpPr txBox="1"/>
            <p:nvPr/>
          </p:nvSpPr>
          <p:spPr>
            <a:xfrm>
              <a:off x="0" y="539635"/>
              <a:ext cx="4752570"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Comfort</a:t>
              </a:r>
            </a:p>
          </p:txBody>
        </p:sp>
        <p:sp>
          <p:nvSpPr>
            <p:cNvPr id="1325" name="Fashion"/>
            <p:cNvSpPr txBox="1"/>
            <p:nvPr/>
          </p:nvSpPr>
          <p:spPr>
            <a:xfrm>
              <a:off x="44194604" y="36103873"/>
              <a:ext cx="4606091"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Fashion</a:t>
              </a:r>
            </a:p>
          </p:txBody>
        </p:sp>
        <p:sp>
          <p:nvSpPr>
            <p:cNvPr id="1326" name="Circle"/>
            <p:cNvSpPr/>
            <p:nvPr/>
          </p:nvSpPr>
          <p:spPr>
            <a:xfrm>
              <a:off x="17816208"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27" name="Circle"/>
            <p:cNvSpPr/>
            <p:nvPr/>
          </p:nvSpPr>
          <p:spPr>
            <a:xfrm>
              <a:off x="21822754"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28" name="Circle"/>
            <p:cNvSpPr/>
            <p:nvPr/>
          </p:nvSpPr>
          <p:spPr>
            <a:xfrm>
              <a:off x="24980960"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29" name="Circle"/>
            <p:cNvSpPr/>
            <p:nvPr/>
          </p:nvSpPr>
          <p:spPr>
            <a:xfrm>
              <a:off x="19819484" y="5480773"/>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0" name="Circle"/>
            <p:cNvSpPr/>
            <p:nvPr/>
          </p:nvSpPr>
          <p:spPr>
            <a:xfrm>
              <a:off x="25999082" y="7976676"/>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1" name="Circle"/>
            <p:cNvSpPr/>
            <p:nvPr/>
          </p:nvSpPr>
          <p:spPr>
            <a:xfrm>
              <a:off x="21822754"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2" name="Circle"/>
            <p:cNvSpPr/>
            <p:nvPr/>
          </p:nvSpPr>
          <p:spPr>
            <a:xfrm>
              <a:off x="22724226" y="382807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3" name="Circle"/>
            <p:cNvSpPr/>
            <p:nvPr/>
          </p:nvSpPr>
          <p:spPr>
            <a:xfrm>
              <a:off x="40239026" y="336068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4" name="Circle"/>
            <p:cNvSpPr/>
            <p:nvPr/>
          </p:nvSpPr>
          <p:spPr>
            <a:xfrm>
              <a:off x="42242295" y="581469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5" name="Circle"/>
            <p:cNvSpPr/>
            <p:nvPr/>
          </p:nvSpPr>
          <p:spPr>
            <a:xfrm>
              <a:off x="45254354" y="906676"/>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6" name="Circle"/>
            <p:cNvSpPr/>
            <p:nvPr/>
          </p:nvSpPr>
          <p:spPr>
            <a:xfrm>
              <a:off x="40239026" y="0"/>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7" name="Circle"/>
            <p:cNvSpPr/>
            <p:nvPr/>
          </p:nvSpPr>
          <p:spPr>
            <a:xfrm>
              <a:off x="45254354" y="581469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8" name="Circle"/>
            <p:cNvSpPr/>
            <p:nvPr/>
          </p:nvSpPr>
          <p:spPr>
            <a:xfrm>
              <a:off x="42242295" y="906677"/>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39" name="Circle"/>
            <p:cNvSpPr/>
            <p:nvPr/>
          </p:nvSpPr>
          <p:spPr>
            <a:xfrm>
              <a:off x="43143769" y="3360690"/>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0" name="Circle"/>
            <p:cNvSpPr/>
            <p:nvPr/>
          </p:nvSpPr>
          <p:spPr>
            <a:xfrm>
              <a:off x="41459891"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1" name="Circle"/>
            <p:cNvSpPr/>
            <p:nvPr/>
          </p:nvSpPr>
          <p:spPr>
            <a:xfrm>
              <a:off x="45466437"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2" name="Circle"/>
            <p:cNvSpPr/>
            <p:nvPr/>
          </p:nvSpPr>
          <p:spPr>
            <a:xfrm>
              <a:off x="44749959" y="19439394"/>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3" name="Circle"/>
            <p:cNvSpPr/>
            <p:nvPr/>
          </p:nvSpPr>
          <p:spPr>
            <a:xfrm>
              <a:off x="44749959" y="16077589"/>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4" name="Circle"/>
            <p:cNvSpPr/>
            <p:nvPr/>
          </p:nvSpPr>
          <p:spPr>
            <a:xfrm>
              <a:off x="39791227" y="18368384"/>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5" name="Circle"/>
            <p:cNvSpPr/>
            <p:nvPr/>
          </p:nvSpPr>
          <p:spPr>
            <a:xfrm>
              <a:off x="42152735" y="16532048"/>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6" name="Circle"/>
            <p:cNvSpPr/>
            <p:nvPr/>
          </p:nvSpPr>
          <p:spPr>
            <a:xfrm>
              <a:off x="42746690" y="20526312"/>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7" name="Circle"/>
            <p:cNvSpPr/>
            <p:nvPr/>
          </p:nvSpPr>
          <p:spPr>
            <a:xfrm>
              <a:off x="27757307"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8" name="Circle"/>
            <p:cNvSpPr/>
            <p:nvPr/>
          </p:nvSpPr>
          <p:spPr>
            <a:xfrm>
              <a:off x="32476569" y="19099358"/>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49" name="Circle"/>
            <p:cNvSpPr/>
            <p:nvPr/>
          </p:nvSpPr>
          <p:spPr>
            <a:xfrm>
              <a:off x="33578666"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0" name="Circle"/>
            <p:cNvSpPr/>
            <p:nvPr/>
          </p:nvSpPr>
          <p:spPr>
            <a:xfrm>
              <a:off x="26626002" y="2317420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1" name="Circle"/>
            <p:cNvSpPr/>
            <p:nvPr/>
          </p:nvSpPr>
          <p:spPr>
            <a:xfrm>
              <a:off x="23367586" y="20916363"/>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2" name="Circle"/>
            <p:cNvSpPr/>
            <p:nvPr/>
          </p:nvSpPr>
          <p:spPr>
            <a:xfrm>
              <a:off x="27757307" y="19845353"/>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3" name="Circle"/>
            <p:cNvSpPr/>
            <p:nvPr/>
          </p:nvSpPr>
          <p:spPr>
            <a:xfrm>
              <a:off x="30312159" y="23174200"/>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4" name="Circle"/>
            <p:cNvSpPr/>
            <p:nvPr/>
          </p:nvSpPr>
          <p:spPr>
            <a:xfrm>
              <a:off x="9935223" y="15786051"/>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5" name="Circle"/>
            <p:cNvSpPr/>
            <p:nvPr/>
          </p:nvSpPr>
          <p:spPr>
            <a:xfrm>
              <a:off x="13941770" y="15786051"/>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6" name="Circle"/>
            <p:cNvSpPr/>
            <p:nvPr/>
          </p:nvSpPr>
          <p:spPr>
            <a:xfrm>
              <a:off x="9935223" y="1318179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7" name="Circle"/>
            <p:cNvSpPr/>
            <p:nvPr/>
          </p:nvSpPr>
          <p:spPr>
            <a:xfrm>
              <a:off x="11938499" y="14984742"/>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8" name="Circle"/>
            <p:cNvSpPr/>
            <p:nvPr/>
          </p:nvSpPr>
          <p:spPr>
            <a:xfrm>
              <a:off x="11138584" y="10577541"/>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59" name="Circle"/>
            <p:cNvSpPr/>
            <p:nvPr/>
          </p:nvSpPr>
          <p:spPr>
            <a:xfrm>
              <a:off x="13941770" y="1087803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60" name="Circle"/>
            <p:cNvSpPr/>
            <p:nvPr/>
          </p:nvSpPr>
          <p:spPr>
            <a:xfrm>
              <a:off x="11938499" y="17622387"/>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362" name="Circle"/>
          <p:cNvSpPr/>
          <p:nvPr/>
        </p:nvSpPr>
        <p:spPr>
          <a:xfrm>
            <a:off x="10558270" y="-3004696"/>
            <a:ext cx="1246961" cy="1246960"/>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363" name="Line Line" descr="Line Line"/>
          <p:cNvPicPr>
            <a:picLocks/>
          </p:cNvPicPr>
          <p:nvPr/>
        </p:nvPicPr>
        <p:blipFill>
          <a:blip r:embed="rId2"/>
          <a:stretch>
            <a:fillRect/>
          </a:stretch>
        </p:blipFill>
        <p:spPr>
          <a:xfrm rot="12867632">
            <a:off x="-21422830" y="939007"/>
            <a:ext cx="53487751" cy="101601"/>
          </a:xfrm>
          <a:prstGeom prst="rect">
            <a:avLst/>
          </a:prstGeom>
        </p:spPr>
      </p:pic>
      <p:sp>
        <p:nvSpPr>
          <p:cNvPr id="1365" name="Thunderbolt"/>
          <p:cNvSpPr/>
          <p:nvPr/>
        </p:nvSpPr>
        <p:spPr>
          <a:xfrm>
            <a:off x="17049715" y="7934218"/>
            <a:ext cx="439022" cy="852453"/>
          </a:xfrm>
          <a:custGeom>
            <a:avLst/>
            <a:gdLst/>
            <a:ahLst/>
            <a:cxnLst>
              <a:cxn ang="0">
                <a:pos x="wd2" y="hd2"/>
              </a:cxn>
              <a:cxn ang="5400000">
                <a:pos x="wd2" y="hd2"/>
              </a:cxn>
              <a:cxn ang="10800000">
                <a:pos x="wd2" y="hd2"/>
              </a:cxn>
              <a:cxn ang="16200000">
                <a:pos x="wd2" y="hd2"/>
              </a:cxn>
            </a:cxnLst>
            <a:rect l="0" t="0" r="r" b="b"/>
            <a:pathLst>
              <a:path w="21600" h="21383" extrusionOk="0">
                <a:moveTo>
                  <a:pt x="19015" y="0"/>
                </a:moveTo>
                <a:lnTo>
                  <a:pt x="0" y="12374"/>
                </a:lnTo>
                <a:lnTo>
                  <a:pt x="9106" y="12448"/>
                </a:lnTo>
                <a:cubicBezTo>
                  <a:pt x="9106" y="12448"/>
                  <a:pt x="3935" y="21161"/>
                  <a:pt x="3791" y="21380"/>
                </a:cubicBezTo>
                <a:cubicBezTo>
                  <a:pt x="3648" y="21600"/>
                  <a:pt x="21600" y="9446"/>
                  <a:pt x="21600" y="9446"/>
                </a:cubicBezTo>
                <a:lnTo>
                  <a:pt x="12838" y="9446"/>
                </a:lnTo>
                <a:lnTo>
                  <a:pt x="19015" y="0"/>
                </a:lnTo>
                <a:close/>
              </a:path>
            </a:pathLst>
          </a:custGeom>
          <a:solidFill>
            <a:schemeClr val="accent6">
              <a:satOff val="-16844"/>
              <a:lumOff val="-307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66" name="Thunderbolt"/>
          <p:cNvSpPr/>
          <p:nvPr/>
        </p:nvSpPr>
        <p:spPr>
          <a:xfrm>
            <a:off x="17334662" y="8203073"/>
            <a:ext cx="439022" cy="852453"/>
          </a:xfrm>
          <a:custGeom>
            <a:avLst/>
            <a:gdLst/>
            <a:ahLst/>
            <a:cxnLst>
              <a:cxn ang="0">
                <a:pos x="wd2" y="hd2"/>
              </a:cxn>
              <a:cxn ang="5400000">
                <a:pos x="wd2" y="hd2"/>
              </a:cxn>
              <a:cxn ang="10800000">
                <a:pos x="wd2" y="hd2"/>
              </a:cxn>
              <a:cxn ang="16200000">
                <a:pos x="wd2" y="hd2"/>
              </a:cxn>
            </a:cxnLst>
            <a:rect l="0" t="0" r="r" b="b"/>
            <a:pathLst>
              <a:path w="21600" h="21383" extrusionOk="0">
                <a:moveTo>
                  <a:pt x="19015" y="0"/>
                </a:moveTo>
                <a:lnTo>
                  <a:pt x="0" y="12374"/>
                </a:lnTo>
                <a:lnTo>
                  <a:pt x="9106" y="12448"/>
                </a:lnTo>
                <a:cubicBezTo>
                  <a:pt x="9106" y="12448"/>
                  <a:pt x="3935" y="21161"/>
                  <a:pt x="3791" y="21380"/>
                </a:cubicBezTo>
                <a:cubicBezTo>
                  <a:pt x="3648" y="21600"/>
                  <a:pt x="21600" y="9446"/>
                  <a:pt x="21600" y="9446"/>
                </a:cubicBezTo>
                <a:lnTo>
                  <a:pt x="12838" y="9446"/>
                </a:lnTo>
                <a:lnTo>
                  <a:pt x="19015" y="0"/>
                </a:lnTo>
                <a:close/>
              </a:path>
            </a:pathLst>
          </a:custGeom>
          <a:solidFill>
            <a:schemeClr val="accent6">
              <a:satOff val="-16844"/>
              <a:lumOff val="-307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Google Shape;403;p55">
            <a:extLst>
              <a:ext uri="{FF2B5EF4-FFF2-40B4-BE49-F238E27FC236}">
                <a16:creationId xmlns:a16="http://schemas.microsoft.com/office/drawing/2014/main" id="{26254DC4-186C-0E08-6FCF-4A003F2B89A6}"/>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41</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 grpId="0" animBg="1"/>
      <p:bldP spid="136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5" name="Group"/>
          <p:cNvGrpSpPr/>
          <p:nvPr/>
        </p:nvGrpSpPr>
        <p:grpSpPr>
          <a:xfrm>
            <a:off x="-23948291" y="-14066476"/>
            <a:ext cx="48800697" cy="37834916"/>
            <a:chOff x="0" y="0"/>
            <a:chExt cx="48800694" cy="37834916"/>
          </a:xfrm>
        </p:grpSpPr>
        <p:sp>
          <p:nvSpPr>
            <p:cNvPr id="1369" name="Line"/>
            <p:cNvSpPr/>
            <p:nvPr/>
          </p:nvSpPr>
          <p:spPr>
            <a:xfrm flipV="1">
              <a:off x="5007897" y="148813"/>
              <a:ext cx="1" cy="36859814"/>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370" name="Line"/>
            <p:cNvSpPr/>
            <p:nvPr/>
          </p:nvSpPr>
          <p:spPr>
            <a:xfrm flipH="1" flipV="1">
              <a:off x="1702246" y="34359803"/>
              <a:ext cx="47085300"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371" name="Circle"/>
            <p:cNvSpPr/>
            <p:nvPr/>
          </p:nvSpPr>
          <p:spPr>
            <a:xfrm>
              <a:off x="7931949"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72" name="Circle"/>
            <p:cNvSpPr/>
            <p:nvPr/>
          </p:nvSpPr>
          <p:spPr>
            <a:xfrm>
              <a:off x="11938496" y="3124956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73" name="Circle"/>
            <p:cNvSpPr/>
            <p:nvPr/>
          </p:nvSpPr>
          <p:spPr>
            <a:xfrm>
              <a:off x="9935226" y="2634154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74" name="Circle"/>
            <p:cNvSpPr/>
            <p:nvPr/>
          </p:nvSpPr>
          <p:spPr>
            <a:xfrm>
              <a:off x="9935226" y="30448259"/>
              <a:ext cx="1246960"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75" name="Circle"/>
            <p:cNvSpPr/>
            <p:nvPr/>
          </p:nvSpPr>
          <p:spPr>
            <a:xfrm>
              <a:off x="7825875" y="28052873"/>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76" name="Circle"/>
            <p:cNvSpPr/>
            <p:nvPr/>
          </p:nvSpPr>
          <p:spPr>
            <a:xfrm>
              <a:off x="10332922" y="28394902"/>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77" name="Circle"/>
            <p:cNvSpPr/>
            <p:nvPr/>
          </p:nvSpPr>
          <p:spPr>
            <a:xfrm>
              <a:off x="12839968" y="28795560"/>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78" name="Comfort"/>
            <p:cNvSpPr txBox="1"/>
            <p:nvPr/>
          </p:nvSpPr>
          <p:spPr>
            <a:xfrm>
              <a:off x="0" y="539635"/>
              <a:ext cx="4752570"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Comfort</a:t>
              </a:r>
            </a:p>
          </p:txBody>
        </p:sp>
        <p:sp>
          <p:nvSpPr>
            <p:cNvPr id="1379" name="Fashion"/>
            <p:cNvSpPr txBox="1"/>
            <p:nvPr/>
          </p:nvSpPr>
          <p:spPr>
            <a:xfrm>
              <a:off x="44194604" y="36103873"/>
              <a:ext cx="4606091" cy="17310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a:latin typeface="Helvetica Neue Medium"/>
                  <a:ea typeface="Helvetica Neue Medium"/>
                  <a:cs typeface="Helvetica Neue Medium"/>
                  <a:sym typeface="Helvetica Neue Medium"/>
                </a:defRPr>
              </a:lvl1pPr>
            </a:lstStyle>
            <a:p>
              <a:r>
                <a:t>Fashion</a:t>
              </a:r>
            </a:p>
          </p:txBody>
        </p:sp>
        <p:sp>
          <p:nvSpPr>
            <p:cNvPr id="1380" name="Circle"/>
            <p:cNvSpPr/>
            <p:nvPr/>
          </p:nvSpPr>
          <p:spPr>
            <a:xfrm>
              <a:off x="17816208"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81" name="Circle"/>
            <p:cNvSpPr/>
            <p:nvPr/>
          </p:nvSpPr>
          <p:spPr>
            <a:xfrm>
              <a:off x="21822754" y="628208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82" name="Circle"/>
            <p:cNvSpPr/>
            <p:nvPr/>
          </p:nvSpPr>
          <p:spPr>
            <a:xfrm>
              <a:off x="24980960"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83" name="Circle"/>
            <p:cNvSpPr/>
            <p:nvPr/>
          </p:nvSpPr>
          <p:spPr>
            <a:xfrm>
              <a:off x="19819484" y="5480773"/>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84" name="Circle"/>
            <p:cNvSpPr/>
            <p:nvPr/>
          </p:nvSpPr>
          <p:spPr>
            <a:xfrm>
              <a:off x="25999082" y="7976676"/>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85" name="Circle"/>
            <p:cNvSpPr/>
            <p:nvPr/>
          </p:nvSpPr>
          <p:spPr>
            <a:xfrm>
              <a:off x="21822754" y="137405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86" name="Circle"/>
            <p:cNvSpPr/>
            <p:nvPr/>
          </p:nvSpPr>
          <p:spPr>
            <a:xfrm>
              <a:off x="22724226" y="3828072"/>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87" name="Circle"/>
            <p:cNvSpPr/>
            <p:nvPr/>
          </p:nvSpPr>
          <p:spPr>
            <a:xfrm>
              <a:off x="40239026" y="336068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88" name="Circle"/>
            <p:cNvSpPr/>
            <p:nvPr/>
          </p:nvSpPr>
          <p:spPr>
            <a:xfrm>
              <a:off x="42242295" y="5814699"/>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89" name="Circle"/>
            <p:cNvSpPr/>
            <p:nvPr/>
          </p:nvSpPr>
          <p:spPr>
            <a:xfrm>
              <a:off x="45254354" y="906676"/>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0" name="Circle"/>
            <p:cNvSpPr/>
            <p:nvPr/>
          </p:nvSpPr>
          <p:spPr>
            <a:xfrm>
              <a:off x="40239026" y="0"/>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1" name="Circle"/>
            <p:cNvSpPr/>
            <p:nvPr/>
          </p:nvSpPr>
          <p:spPr>
            <a:xfrm>
              <a:off x="45254354" y="5814698"/>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2" name="Circle"/>
            <p:cNvSpPr/>
            <p:nvPr/>
          </p:nvSpPr>
          <p:spPr>
            <a:xfrm>
              <a:off x="42242295" y="906677"/>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3" name="Circle"/>
            <p:cNvSpPr/>
            <p:nvPr/>
          </p:nvSpPr>
          <p:spPr>
            <a:xfrm>
              <a:off x="43143769" y="3360690"/>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4" name="Circle"/>
            <p:cNvSpPr/>
            <p:nvPr/>
          </p:nvSpPr>
          <p:spPr>
            <a:xfrm>
              <a:off x="41459891"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5" name="Circle"/>
            <p:cNvSpPr/>
            <p:nvPr/>
          </p:nvSpPr>
          <p:spPr>
            <a:xfrm>
              <a:off x="45466437" y="22801203"/>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6" name="Circle"/>
            <p:cNvSpPr/>
            <p:nvPr/>
          </p:nvSpPr>
          <p:spPr>
            <a:xfrm>
              <a:off x="44749959" y="19439394"/>
              <a:ext cx="1246961"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7" name="Circle"/>
            <p:cNvSpPr/>
            <p:nvPr/>
          </p:nvSpPr>
          <p:spPr>
            <a:xfrm>
              <a:off x="44749959" y="16077589"/>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8" name="Circle"/>
            <p:cNvSpPr/>
            <p:nvPr/>
          </p:nvSpPr>
          <p:spPr>
            <a:xfrm>
              <a:off x="39791227" y="18368384"/>
              <a:ext cx="1246960"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399" name="Circle"/>
            <p:cNvSpPr/>
            <p:nvPr/>
          </p:nvSpPr>
          <p:spPr>
            <a:xfrm>
              <a:off x="42152735" y="16532048"/>
              <a:ext cx="1246961" cy="1246960"/>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0" name="Circle"/>
            <p:cNvSpPr/>
            <p:nvPr/>
          </p:nvSpPr>
          <p:spPr>
            <a:xfrm>
              <a:off x="42746690" y="20526312"/>
              <a:ext cx="1246960" cy="1246961"/>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1" name="Circle"/>
            <p:cNvSpPr/>
            <p:nvPr/>
          </p:nvSpPr>
          <p:spPr>
            <a:xfrm>
              <a:off x="27757307"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2" name="Circle"/>
            <p:cNvSpPr/>
            <p:nvPr/>
          </p:nvSpPr>
          <p:spPr>
            <a:xfrm>
              <a:off x="32476569" y="19099358"/>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3" name="Circle"/>
            <p:cNvSpPr/>
            <p:nvPr/>
          </p:nvSpPr>
          <p:spPr>
            <a:xfrm>
              <a:off x="33578666" y="26503048"/>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4" name="Circle"/>
            <p:cNvSpPr/>
            <p:nvPr/>
          </p:nvSpPr>
          <p:spPr>
            <a:xfrm>
              <a:off x="26626002" y="2317420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5" name="Circle"/>
            <p:cNvSpPr/>
            <p:nvPr/>
          </p:nvSpPr>
          <p:spPr>
            <a:xfrm>
              <a:off x="23367586" y="20916363"/>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6" name="Circle"/>
            <p:cNvSpPr/>
            <p:nvPr/>
          </p:nvSpPr>
          <p:spPr>
            <a:xfrm>
              <a:off x="27757307" y="19845353"/>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7" name="Circle"/>
            <p:cNvSpPr/>
            <p:nvPr/>
          </p:nvSpPr>
          <p:spPr>
            <a:xfrm>
              <a:off x="30312159" y="23174200"/>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8" name="Circle"/>
            <p:cNvSpPr/>
            <p:nvPr/>
          </p:nvSpPr>
          <p:spPr>
            <a:xfrm>
              <a:off x="9935223" y="15786051"/>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09" name="Circle"/>
            <p:cNvSpPr/>
            <p:nvPr/>
          </p:nvSpPr>
          <p:spPr>
            <a:xfrm>
              <a:off x="13941770" y="15786051"/>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10" name="Circle"/>
            <p:cNvSpPr/>
            <p:nvPr/>
          </p:nvSpPr>
          <p:spPr>
            <a:xfrm>
              <a:off x="9935223" y="13181795"/>
              <a:ext cx="1246960"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11" name="Circle"/>
            <p:cNvSpPr/>
            <p:nvPr/>
          </p:nvSpPr>
          <p:spPr>
            <a:xfrm>
              <a:off x="11938499" y="14984742"/>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12" name="Circle"/>
            <p:cNvSpPr/>
            <p:nvPr/>
          </p:nvSpPr>
          <p:spPr>
            <a:xfrm>
              <a:off x="11138584" y="10577541"/>
              <a:ext cx="1246961" cy="1246960"/>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13" name="Circle"/>
            <p:cNvSpPr/>
            <p:nvPr/>
          </p:nvSpPr>
          <p:spPr>
            <a:xfrm>
              <a:off x="13941770" y="10878030"/>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14" name="Circle"/>
            <p:cNvSpPr/>
            <p:nvPr/>
          </p:nvSpPr>
          <p:spPr>
            <a:xfrm>
              <a:off x="11938499" y="17622387"/>
              <a:ext cx="1246961" cy="1246961"/>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416" name="Circle"/>
          <p:cNvSpPr/>
          <p:nvPr/>
        </p:nvSpPr>
        <p:spPr>
          <a:xfrm>
            <a:off x="10558270" y="-3004696"/>
            <a:ext cx="1246961" cy="1246960"/>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17" name="a good split maximizes distance between the split line and samples"/>
          <p:cNvSpPr txBox="1"/>
          <p:nvPr/>
        </p:nvSpPr>
        <p:spPr>
          <a:xfrm>
            <a:off x="9028679" y="9965580"/>
            <a:ext cx="8338165" cy="1201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542036" indent="-542036" algn="l" defTabSz="2365188">
              <a:lnSpc>
                <a:spcPct val="120000"/>
              </a:lnSpc>
              <a:buSzPct val="123000"/>
              <a:buChar char="■"/>
              <a:defRPr sz="3298" spc="-65">
                <a:solidFill>
                  <a:srgbClr val="000000"/>
                </a:solidFill>
              </a:defRPr>
            </a:pPr>
            <a:r>
              <a:t>a good </a:t>
            </a:r>
            <a:r>
              <a:rPr b="1"/>
              <a:t>split</a:t>
            </a:r>
            <a:r>
              <a:t> maximizes distance between the split line and samples</a:t>
            </a:r>
          </a:p>
        </p:txBody>
      </p:sp>
      <p:pic>
        <p:nvPicPr>
          <p:cNvPr id="1418" name="Line Line" descr="Line Line"/>
          <p:cNvPicPr>
            <a:picLocks/>
          </p:cNvPicPr>
          <p:nvPr/>
        </p:nvPicPr>
        <p:blipFill>
          <a:blip r:embed="rId3"/>
          <a:stretch>
            <a:fillRect/>
          </a:stretch>
        </p:blipFill>
        <p:spPr>
          <a:xfrm rot="12867632">
            <a:off x="-21759585" y="1508900"/>
            <a:ext cx="53487751" cy="101601"/>
          </a:xfrm>
          <a:prstGeom prst="rect">
            <a:avLst/>
          </a:prstGeom>
        </p:spPr>
      </p:pic>
      <p:grpSp>
        <p:nvGrpSpPr>
          <p:cNvPr id="1423" name="Group"/>
          <p:cNvGrpSpPr/>
          <p:nvPr/>
        </p:nvGrpSpPr>
        <p:grpSpPr>
          <a:xfrm>
            <a:off x="11811999" y="-202458"/>
            <a:ext cx="4994040" cy="7561770"/>
            <a:chOff x="0" y="0"/>
            <a:chExt cx="4994039" cy="7561769"/>
          </a:xfrm>
        </p:grpSpPr>
        <p:pic>
          <p:nvPicPr>
            <p:cNvPr id="1421" name="Image" descr="Image"/>
            <p:cNvPicPr>
              <a:picLocks noChangeAspect="1"/>
            </p:cNvPicPr>
            <p:nvPr/>
          </p:nvPicPr>
          <p:blipFill>
            <a:blip r:embed="rId4"/>
            <a:srcRect/>
            <a:stretch>
              <a:fillRect/>
            </a:stretch>
          </p:blipFill>
          <p:spPr>
            <a:xfrm>
              <a:off x="2090186" y="2141481"/>
              <a:ext cx="1483550" cy="5420289"/>
            </a:xfrm>
            <a:prstGeom prst="rect">
              <a:avLst/>
            </a:prstGeom>
            <a:ln w="12700" cap="flat">
              <a:noFill/>
              <a:miter lim="400000"/>
            </a:ln>
            <a:effectLst/>
          </p:spPr>
        </p:pic>
        <p:sp>
          <p:nvSpPr>
            <p:cNvPr id="1422" name="We gotta do better than this!"/>
            <p:cNvSpPr txBox="1"/>
            <p:nvPr/>
          </p:nvSpPr>
          <p:spPr>
            <a:xfrm>
              <a:off x="0" y="0"/>
              <a:ext cx="4994040" cy="1962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4000">
                  <a:solidFill>
                    <a:srgbClr val="000000"/>
                  </a:solidFill>
                  <a:latin typeface="Comic Sans MS"/>
                  <a:ea typeface="Comic Sans MS"/>
                  <a:cs typeface="Comic Sans MS"/>
                  <a:sym typeface="Comic Sans MS"/>
                </a:defRPr>
              </a:lvl1pPr>
            </a:lstStyle>
            <a:p>
              <a:r>
                <a:t>We gotta do better than this!</a:t>
              </a:r>
            </a:p>
          </p:txBody>
        </p:sp>
      </p:grpSp>
      <p:sp>
        <p:nvSpPr>
          <p:cNvPr id="1424" name="We want to make this big!"/>
          <p:cNvSpPr txBox="1"/>
          <p:nvPr/>
        </p:nvSpPr>
        <p:spPr>
          <a:xfrm>
            <a:off x="12573582" y="12380125"/>
            <a:ext cx="714786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rPr dirty="0"/>
              <a:t>We want to make this big!</a:t>
            </a:r>
          </a:p>
        </p:txBody>
      </p:sp>
      <p:cxnSp>
        <p:nvCxnSpPr>
          <p:cNvPr id="6" name="Straight Connector 5">
            <a:extLst>
              <a:ext uri="{FF2B5EF4-FFF2-40B4-BE49-F238E27FC236}">
                <a16:creationId xmlns:a16="http://schemas.microsoft.com/office/drawing/2014/main" id="{0407D785-374C-B148-C946-7E261BF816E0}"/>
              </a:ext>
            </a:extLst>
          </p:cNvPr>
          <p:cNvCxnSpPr>
            <a:cxnSpLocks/>
          </p:cNvCxnSpPr>
          <p:nvPr/>
        </p:nvCxnSpPr>
        <p:spPr>
          <a:xfrm flipV="1">
            <a:off x="9144000" y="4850982"/>
            <a:ext cx="577850" cy="85664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C21DED1E-E0AA-BF28-FC61-F13B2AB8132D}"/>
              </a:ext>
            </a:extLst>
          </p:cNvPr>
          <p:cNvCxnSpPr>
            <a:cxnSpLocks/>
          </p:cNvCxnSpPr>
          <p:nvPr/>
        </p:nvCxnSpPr>
        <p:spPr>
          <a:xfrm flipV="1">
            <a:off x="4433420" y="2921000"/>
            <a:ext cx="2466376" cy="3586946"/>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505D1EC2-692D-422F-686B-04168BC61FB1}"/>
              </a:ext>
            </a:extLst>
          </p:cNvPr>
          <p:cNvCxnSpPr>
            <a:cxnSpLocks/>
          </p:cNvCxnSpPr>
          <p:nvPr/>
        </p:nvCxnSpPr>
        <p:spPr>
          <a:xfrm flipV="1">
            <a:off x="58818" y="1259174"/>
            <a:ext cx="4389722" cy="630057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E05D019B-5A2C-9659-6B3A-6C26677D794D}"/>
              </a:ext>
            </a:extLst>
          </p:cNvPr>
          <p:cNvCxnSpPr>
            <a:cxnSpLocks/>
          </p:cNvCxnSpPr>
          <p:nvPr/>
        </p:nvCxnSpPr>
        <p:spPr>
          <a:xfrm flipV="1">
            <a:off x="3331401" y="3410262"/>
            <a:ext cx="4295471" cy="636905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76A846FC-D401-D56B-AD2F-A8532A1F7EA0}"/>
              </a:ext>
            </a:extLst>
          </p:cNvPr>
          <p:cNvCxnSpPr>
            <a:cxnSpLocks/>
          </p:cNvCxnSpPr>
          <p:nvPr/>
        </p:nvCxnSpPr>
        <p:spPr>
          <a:xfrm flipV="1">
            <a:off x="7003392" y="5164111"/>
            <a:ext cx="3167434" cy="461520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0AF8E945-477B-C062-0FBB-C03AD451647B}"/>
              </a:ext>
            </a:extLst>
          </p:cNvPr>
          <p:cNvCxnSpPr>
            <a:cxnSpLocks/>
          </p:cNvCxnSpPr>
          <p:nvPr/>
        </p:nvCxnSpPr>
        <p:spPr>
          <a:xfrm flipV="1">
            <a:off x="4433794" y="5032882"/>
            <a:ext cx="5533108" cy="802717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0B805930-1505-D4AB-6B55-FFEE020F3CC4}"/>
              </a:ext>
            </a:extLst>
          </p:cNvPr>
          <p:cNvCxnSpPr>
            <a:cxnSpLocks/>
          </p:cNvCxnSpPr>
          <p:nvPr/>
        </p:nvCxnSpPr>
        <p:spPr>
          <a:xfrm flipV="1">
            <a:off x="10248864" y="7817370"/>
            <a:ext cx="3758065" cy="524268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420" name="Equation"/>
              <p:cNvSpPr txBox="1"/>
              <p:nvPr/>
            </p:nvSpPr>
            <p:spPr>
              <a:xfrm>
                <a:off x="9253674" y="11636757"/>
                <a:ext cx="9506510" cy="55534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4800" i="1">
                          <a:solidFill>
                            <a:srgbClr val="F27100"/>
                          </a:solidFill>
                          <a:latin typeface="Cambria Math" panose="02040503050406030204" pitchFamily="18" charset="0"/>
                        </a:rPr>
                        <m:t>𝑚𝑖𝑛</m:t>
                      </m:r>
                      <m:r>
                        <a:rPr sz="4800" i="1">
                          <a:solidFill>
                            <a:srgbClr val="F27100"/>
                          </a:solidFill>
                          <a:latin typeface="Cambria Math" panose="02040503050406030204" pitchFamily="18" charset="0"/>
                        </a:rPr>
                        <m:t>(</m:t>
                      </m:r>
                      <m:r>
                        <m:rPr>
                          <m:nor/>
                        </m:rPr>
                        <a:rPr sz="4800" i="1">
                          <a:solidFill>
                            <a:srgbClr val="F27100"/>
                          </a:solidFill>
                          <a:latin typeface="Cambria Math" panose="02040503050406030204" pitchFamily="18" charset="0"/>
                        </a:rPr>
                        <m:t>distance</m:t>
                      </m:r>
                      <m:r>
                        <m:rPr>
                          <m:nor/>
                        </m:rPr>
                        <a:rPr sz="4800" i="1">
                          <a:solidFill>
                            <a:srgbClr val="F27100"/>
                          </a:solidFill>
                          <a:latin typeface="Cambria Math" panose="02040503050406030204" pitchFamily="18" charset="0"/>
                        </a:rPr>
                        <m:t> </m:t>
                      </m:r>
                      <m:r>
                        <m:rPr>
                          <m:nor/>
                        </m:rPr>
                        <a:rPr sz="4800" i="1">
                          <a:solidFill>
                            <a:srgbClr val="F27100"/>
                          </a:solidFill>
                          <a:latin typeface="Cambria Math" panose="02040503050406030204" pitchFamily="18" charset="0"/>
                        </a:rPr>
                        <m:t>to</m:t>
                      </m:r>
                      <m:r>
                        <m:rPr>
                          <m:nor/>
                        </m:rPr>
                        <a:rPr sz="4800" i="1">
                          <a:solidFill>
                            <a:srgbClr val="F27100"/>
                          </a:solidFill>
                          <a:latin typeface="Cambria Math" panose="02040503050406030204" pitchFamily="18" charset="0"/>
                        </a:rPr>
                        <m:t> </m:t>
                      </m:r>
                      <m:r>
                        <m:rPr>
                          <m:nor/>
                        </m:rPr>
                        <a:rPr sz="4800" i="1">
                          <a:solidFill>
                            <a:srgbClr val="F27100"/>
                          </a:solidFill>
                          <a:latin typeface="Cambria Math" panose="02040503050406030204" pitchFamily="18" charset="0"/>
                        </a:rPr>
                        <m:t>line</m:t>
                      </m:r>
                      <m:r>
                        <a:rPr sz="4800" i="1">
                          <a:solidFill>
                            <a:srgbClr val="F27100"/>
                          </a:solidFill>
                          <a:latin typeface="Cambria Math" panose="02040503050406030204" pitchFamily="18" charset="0"/>
                        </a:rPr>
                        <m:t>,</m:t>
                      </m:r>
                      <m:r>
                        <m:rPr>
                          <m:nor/>
                        </m:rPr>
                        <a:rPr sz="4800" i="1">
                          <a:solidFill>
                            <a:srgbClr val="F27100"/>
                          </a:solidFill>
                          <a:latin typeface="Cambria Math" panose="02040503050406030204" pitchFamily="18" charset="0"/>
                        </a:rPr>
                        <m:t>over</m:t>
                      </m:r>
                      <m:r>
                        <m:rPr>
                          <m:nor/>
                        </m:rPr>
                        <a:rPr sz="4800" i="1">
                          <a:solidFill>
                            <a:srgbClr val="F27100"/>
                          </a:solidFill>
                          <a:latin typeface="Cambria Math" panose="02040503050406030204" pitchFamily="18" charset="0"/>
                        </a:rPr>
                        <m:t> </m:t>
                      </m:r>
                      <m:r>
                        <m:rPr>
                          <m:nor/>
                        </m:rPr>
                        <a:rPr sz="4800" i="1">
                          <a:solidFill>
                            <a:srgbClr val="F27100"/>
                          </a:solidFill>
                          <a:latin typeface="Cambria Math" panose="02040503050406030204" pitchFamily="18" charset="0"/>
                        </a:rPr>
                        <m:t>all</m:t>
                      </m:r>
                      <m:r>
                        <m:rPr>
                          <m:nor/>
                        </m:rPr>
                        <a:rPr sz="4800" i="1">
                          <a:solidFill>
                            <a:srgbClr val="F27100"/>
                          </a:solidFill>
                          <a:latin typeface="Cambria Math" panose="02040503050406030204" pitchFamily="18" charset="0"/>
                        </a:rPr>
                        <m:t> </m:t>
                      </m:r>
                      <m:r>
                        <m:rPr>
                          <m:nor/>
                        </m:rPr>
                        <a:rPr sz="4800" i="1">
                          <a:solidFill>
                            <a:srgbClr val="F27100"/>
                          </a:solidFill>
                          <a:latin typeface="Cambria Math" panose="02040503050406030204" pitchFamily="18" charset="0"/>
                        </a:rPr>
                        <m:t>points</m:t>
                      </m:r>
                      <m:r>
                        <a:rPr sz="4800" i="1">
                          <a:solidFill>
                            <a:srgbClr val="F27100"/>
                          </a:solidFill>
                          <a:latin typeface="Cambria Math" panose="02040503050406030204" pitchFamily="18" charset="0"/>
                        </a:rPr>
                        <m:t>)</m:t>
                      </m:r>
                    </m:oMath>
                  </m:oMathPara>
                </a14:m>
                <a:endParaRPr sz="4800" dirty="0">
                  <a:solidFill>
                    <a:srgbClr val="F27200"/>
                  </a:solidFill>
                </a:endParaRPr>
              </a:p>
            </p:txBody>
          </p:sp>
        </mc:Choice>
        <mc:Fallback xmlns="">
          <p:sp>
            <p:nvSpPr>
              <p:cNvPr id="1420" name="Equation"/>
              <p:cNvSpPr txBox="1">
                <a:spLocks noRot="1" noChangeAspect="1" noMove="1" noResize="1" noEditPoints="1" noAdjustHandles="1" noChangeArrowheads="1" noChangeShapeType="1" noTextEdit="1"/>
              </p:cNvSpPr>
              <p:nvPr/>
            </p:nvSpPr>
            <p:spPr>
              <a:xfrm>
                <a:off x="9253674" y="11636757"/>
                <a:ext cx="9506510" cy="555346"/>
              </a:xfrm>
              <a:prstGeom prst="rect">
                <a:avLst/>
              </a:prstGeom>
              <a:blipFill>
                <a:blip r:embed="rId5"/>
                <a:stretch>
                  <a:fillRect l="-2003" t="-6667" r="-2937" b="-84444"/>
                </a:stretch>
              </a:blipFill>
              <a:ln w="12700">
                <a:miter lim="400000"/>
              </a:ln>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9A60B000-A227-4104-6BE6-DFBC05D0390D}"/>
              </a:ext>
            </a:extLst>
          </p:cNvPr>
          <p:cNvCxnSpPr>
            <a:cxnSpLocks/>
          </p:cNvCxnSpPr>
          <p:nvPr/>
        </p:nvCxnSpPr>
        <p:spPr>
          <a:xfrm flipV="1">
            <a:off x="14365252" y="4886287"/>
            <a:ext cx="2142830" cy="3061018"/>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65506467-ECBF-7946-268A-FCB2A4EAEC5C}"/>
              </a:ext>
            </a:extLst>
          </p:cNvPr>
          <p:cNvCxnSpPr>
            <a:cxnSpLocks/>
          </p:cNvCxnSpPr>
          <p:nvPr/>
        </p:nvCxnSpPr>
        <p:spPr>
          <a:xfrm flipV="1">
            <a:off x="17590957" y="9329155"/>
            <a:ext cx="568797" cy="84055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55AEFF2F-9D60-F7B2-ADB0-E7C5B384B922}"/>
              </a:ext>
            </a:extLst>
          </p:cNvPr>
          <p:cNvCxnSpPr>
            <a:cxnSpLocks/>
          </p:cNvCxnSpPr>
          <p:nvPr/>
        </p:nvCxnSpPr>
        <p:spPr>
          <a:xfrm flipV="1">
            <a:off x="17366844" y="7086091"/>
            <a:ext cx="2049451" cy="2926146"/>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097B192F-9314-A34B-96A6-2E359844F1FF}"/>
              </a:ext>
            </a:extLst>
          </p:cNvPr>
          <p:cNvCxnSpPr>
            <a:cxnSpLocks/>
          </p:cNvCxnSpPr>
          <p:nvPr/>
        </p:nvCxnSpPr>
        <p:spPr>
          <a:xfrm flipV="1">
            <a:off x="20341652" y="9358207"/>
            <a:ext cx="1805139" cy="267140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02882D5F-48ED-DC2F-6CA7-40D5B022E409}"/>
              </a:ext>
            </a:extLst>
          </p:cNvPr>
          <p:cNvCxnSpPr>
            <a:cxnSpLocks/>
          </p:cNvCxnSpPr>
          <p:nvPr/>
        </p:nvCxnSpPr>
        <p:spPr>
          <a:xfrm flipV="1">
            <a:off x="18133873" y="5954463"/>
            <a:ext cx="3291278" cy="461165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5218BAC2-BDC2-DB22-FC0F-C5C4706384F1}"/>
              </a:ext>
            </a:extLst>
          </p:cNvPr>
          <p:cNvCxnSpPr>
            <a:cxnSpLocks/>
          </p:cNvCxnSpPr>
          <p:nvPr/>
        </p:nvCxnSpPr>
        <p:spPr>
          <a:xfrm flipV="1">
            <a:off x="14986238" y="3039397"/>
            <a:ext cx="3854986" cy="5369076"/>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4887CA45-406B-E6ED-D960-5928888E9B00}"/>
              </a:ext>
            </a:extLst>
          </p:cNvPr>
          <p:cNvCxnSpPr>
            <a:cxnSpLocks/>
          </p:cNvCxnSpPr>
          <p:nvPr/>
        </p:nvCxnSpPr>
        <p:spPr>
          <a:xfrm flipV="1">
            <a:off x="16680454" y="2609951"/>
            <a:ext cx="4754259" cy="6906836"/>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 name="Google Shape;403;p55">
            <a:extLst>
              <a:ext uri="{FF2B5EF4-FFF2-40B4-BE49-F238E27FC236}">
                <a16:creationId xmlns:a16="http://schemas.microsoft.com/office/drawing/2014/main" id="{29F4D6AE-CE60-ABD4-119E-CE7CE691E799}"/>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42</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3" nodeType="clickEffect">
                                  <p:stCondLst>
                                    <p:cond delay="0"/>
                                  </p:stCondLst>
                                  <p:iterate>
                                    <p:tmAbs val="0"/>
                                  </p:iterate>
                                  <p:childTnLst>
                                    <p:set>
                                      <p:cBhvr>
                                        <p:cTn id="44" fill="hold"/>
                                        <p:tgtEl>
                                          <p:spTgt spid="14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4" nodeType="clickEffect">
                                  <p:stCondLst>
                                    <p:cond delay="0"/>
                                  </p:stCondLst>
                                  <p:iterate>
                                    <p:tmAbs val="0"/>
                                  </p:iterate>
                                  <p:childTnLst>
                                    <p:set>
                                      <p:cBhvr>
                                        <p:cTn id="48" fill="hold"/>
                                        <p:tgtEl>
                                          <p:spTgt spid="1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7" grpId="1" animBg="1" advAuto="0"/>
      <p:bldP spid="1423" grpId="4" animBg="1" advAuto="0"/>
      <p:bldP spid="1424" grpId="3" animBg="1" advAuto="0"/>
      <p:bldP spid="1420"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5" name="Group"/>
          <p:cNvGrpSpPr/>
          <p:nvPr/>
        </p:nvGrpSpPr>
        <p:grpSpPr>
          <a:xfrm>
            <a:off x="12282041" y="3010784"/>
            <a:ext cx="10714054" cy="8128019"/>
            <a:chOff x="0" y="0"/>
            <a:chExt cx="10714053" cy="8128017"/>
          </a:xfrm>
        </p:grpSpPr>
        <p:sp>
          <p:nvSpPr>
            <p:cNvPr id="1429" name="Line"/>
            <p:cNvSpPr/>
            <p:nvPr/>
          </p:nvSpPr>
          <p:spPr>
            <a:xfrm flipV="1">
              <a:off x="1099766" y="32682"/>
              <a:ext cx="1" cy="809533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430" name="Line"/>
            <p:cNvSpPr/>
            <p:nvPr/>
          </p:nvSpPr>
          <p:spPr>
            <a:xfrm flipH="1" flipV="1">
              <a:off x="373823" y="7546270"/>
              <a:ext cx="10340231"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431" name="Circle"/>
            <p:cNvSpPr/>
            <p:nvPr/>
          </p:nvSpPr>
          <p:spPr>
            <a:xfrm>
              <a:off x="1741906" y="6863184"/>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32" name="Circle"/>
            <p:cNvSpPr/>
            <p:nvPr/>
          </p:nvSpPr>
          <p:spPr>
            <a:xfrm>
              <a:off x="2621769" y="6863184"/>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33" name="Circle"/>
            <p:cNvSpPr/>
            <p:nvPr/>
          </p:nvSpPr>
          <p:spPr>
            <a:xfrm>
              <a:off x="2181838" y="5785260"/>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34" name="Circle"/>
            <p:cNvSpPr/>
            <p:nvPr/>
          </p:nvSpPr>
          <p:spPr>
            <a:xfrm>
              <a:off x="2181838" y="6687197"/>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35" name="Circle"/>
            <p:cNvSpPr/>
            <p:nvPr/>
          </p:nvSpPr>
          <p:spPr>
            <a:xfrm>
              <a:off x="1718611" y="6161110"/>
              <a:ext cx="273842"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36" name="Circle"/>
            <p:cNvSpPr/>
            <p:nvPr/>
          </p:nvSpPr>
          <p:spPr>
            <a:xfrm>
              <a:off x="2269175" y="6236229"/>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37" name="Circle"/>
            <p:cNvSpPr/>
            <p:nvPr/>
          </p:nvSpPr>
          <p:spPr>
            <a:xfrm>
              <a:off x="2819738" y="6324223"/>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38" name="Comfort"/>
            <p:cNvSpPr txBox="1"/>
            <p:nvPr/>
          </p:nvSpPr>
          <p:spPr>
            <a:xfrm>
              <a:off x="0" y="118517"/>
              <a:ext cx="1043695" cy="380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atin typeface="Helvetica Neue Medium"/>
                  <a:ea typeface="Helvetica Neue Medium"/>
                  <a:cs typeface="Helvetica Neue Medium"/>
                  <a:sym typeface="Helvetica Neue Medium"/>
                </a:defRPr>
              </a:lvl1pPr>
            </a:lstStyle>
            <a:p>
              <a:r>
                <a:t>Comfort</a:t>
              </a:r>
            </a:p>
          </p:txBody>
        </p:sp>
        <p:sp>
          <p:nvSpPr>
            <p:cNvPr id="1439" name="Fashion"/>
            <p:cNvSpPr txBox="1"/>
            <p:nvPr/>
          </p:nvSpPr>
          <p:spPr>
            <a:xfrm>
              <a:off x="9615873" y="7715884"/>
              <a:ext cx="1011528" cy="380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atin typeface="Helvetica Neue Medium"/>
                  <a:ea typeface="Helvetica Neue Medium"/>
                  <a:cs typeface="Helvetica Neue Medium"/>
                  <a:sym typeface="Helvetica Neue Medium"/>
                </a:defRPr>
              </a:lvl1pPr>
            </a:lstStyle>
            <a:p>
              <a:r>
                <a:t>Fashion</a:t>
              </a:r>
            </a:p>
          </p:txBody>
        </p:sp>
        <p:sp>
          <p:nvSpPr>
            <p:cNvPr id="1440" name="Circle"/>
            <p:cNvSpPr/>
            <p:nvPr/>
          </p:nvSpPr>
          <p:spPr>
            <a:xfrm>
              <a:off x="3912551" y="1379702"/>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41" name="Circle"/>
            <p:cNvSpPr/>
            <p:nvPr/>
          </p:nvSpPr>
          <p:spPr>
            <a:xfrm>
              <a:off x="4792414" y="1379702"/>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42" name="Circle"/>
            <p:cNvSpPr/>
            <p:nvPr/>
          </p:nvSpPr>
          <p:spPr>
            <a:xfrm>
              <a:off x="5485976" y="301777"/>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43" name="Circle"/>
            <p:cNvSpPr/>
            <p:nvPr/>
          </p:nvSpPr>
          <p:spPr>
            <a:xfrm>
              <a:off x="4352483" y="1203714"/>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44" name="Circle"/>
            <p:cNvSpPr/>
            <p:nvPr/>
          </p:nvSpPr>
          <p:spPr>
            <a:xfrm>
              <a:off x="5709562" y="1751877"/>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45" name="Circle"/>
            <p:cNvSpPr/>
            <p:nvPr/>
          </p:nvSpPr>
          <p:spPr>
            <a:xfrm>
              <a:off x="4792414" y="301777"/>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46" name="Circle"/>
            <p:cNvSpPr/>
            <p:nvPr/>
          </p:nvSpPr>
          <p:spPr>
            <a:xfrm>
              <a:off x="4990383" y="840740"/>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47" name="Circle"/>
            <p:cNvSpPr/>
            <p:nvPr/>
          </p:nvSpPr>
          <p:spPr>
            <a:xfrm>
              <a:off x="8836744" y="738091"/>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48" name="Circle"/>
            <p:cNvSpPr/>
            <p:nvPr/>
          </p:nvSpPr>
          <p:spPr>
            <a:xfrm>
              <a:off x="9276675" y="1277053"/>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49" name="Circle"/>
            <p:cNvSpPr/>
            <p:nvPr/>
          </p:nvSpPr>
          <p:spPr>
            <a:xfrm>
              <a:off x="9938142" y="199128"/>
              <a:ext cx="273841"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0" name="Circle"/>
            <p:cNvSpPr/>
            <p:nvPr/>
          </p:nvSpPr>
          <p:spPr>
            <a:xfrm>
              <a:off x="8836744" y="-1"/>
              <a:ext cx="273841"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1" name="Circle"/>
            <p:cNvSpPr/>
            <p:nvPr/>
          </p:nvSpPr>
          <p:spPr>
            <a:xfrm>
              <a:off x="9938142" y="1277052"/>
              <a:ext cx="273841"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2" name="Circle"/>
            <p:cNvSpPr/>
            <p:nvPr/>
          </p:nvSpPr>
          <p:spPr>
            <a:xfrm>
              <a:off x="9276675" y="199129"/>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3" name="Circle"/>
            <p:cNvSpPr/>
            <p:nvPr/>
          </p:nvSpPr>
          <p:spPr>
            <a:xfrm>
              <a:off x="9474644" y="738091"/>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4" name="Circle"/>
            <p:cNvSpPr/>
            <p:nvPr/>
          </p:nvSpPr>
          <p:spPr>
            <a:xfrm>
              <a:off x="9104853" y="5007713"/>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5" name="Circle"/>
            <p:cNvSpPr/>
            <p:nvPr/>
          </p:nvSpPr>
          <p:spPr>
            <a:xfrm>
              <a:off x="9984716" y="5007713"/>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6" name="Circle"/>
            <p:cNvSpPr/>
            <p:nvPr/>
          </p:nvSpPr>
          <p:spPr>
            <a:xfrm>
              <a:off x="9827373" y="4269376"/>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7" name="Circle"/>
            <p:cNvSpPr/>
            <p:nvPr/>
          </p:nvSpPr>
          <p:spPr>
            <a:xfrm>
              <a:off x="9827373" y="3531039"/>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8" name="Circle"/>
            <p:cNvSpPr/>
            <p:nvPr/>
          </p:nvSpPr>
          <p:spPr>
            <a:xfrm>
              <a:off x="8738404" y="4034155"/>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59" name="Circle"/>
            <p:cNvSpPr/>
            <p:nvPr/>
          </p:nvSpPr>
          <p:spPr>
            <a:xfrm>
              <a:off x="9257007" y="3630850"/>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0" name="Circle"/>
            <p:cNvSpPr/>
            <p:nvPr/>
          </p:nvSpPr>
          <p:spPr>
            <a:xfrm>
              <a:off x="9387443" y="4508090"/>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1" name="Circle"/>
            <p:cNvSpPr/>
            <p:nvPr/>
          </p:nvSpPr>
          <p:spPr>
            <a:xfrm>
              <a:off x="6095679" y="5820730"/>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2" name="Circle"/>
            <p:cNvSpPr/>
            <p:nvPr/>
          </p:nvSpPr>
          <p:spPr>
            <a:xfrm>
              <a:off x="7132060" y="4194695"/>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3" name="Circle"/>
            <p:cNvSpPr/>
            <p:nvPr/>
          </p:nvSpPr>
          <p:spPr>
            <a:xfrm>
              <a:off x="7374087" y="5820730"/>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4" name="Circle"/>
            <p:cNvSpPr/>
            <p:nvPr/>
          </p:nvSpPr>
          <p:spPr>
            <a:xfrm>
              <a:off x="5847238" y="5089632"/>
              <a:ext cx="273842"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5" name="Circle"/>
            <p:cNvSpPr/>
            <p:nvPr/>
          </p:nvSpPr>
          <p:spPr>
            <a:xfrm>
              <a:off x="5131669" y="4593755"/>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6" name="Circle"/>
            <p:cNvSpPr/>
            <p:nvPr/>
          </p:nvSpPr>
          <p:spPr>
            <a:xfrm>
              <a:off x="6095679" y="4358534"/>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7" name="Circle"/>
            <p:cNvSpPr/>
            <p:nvPr/>
          </p:nvSpPr>
          <p:spPr>
            <a:xfrm>
              <a:off x="6656741" y="5089632"/>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8" name="Circle"/>
            <p:cNvSpPr/>
            <p:nvPr/>
          </p:nvSpPr>
          <p:spPr>
            <a:xfrm>
              <a:off x="2181837" y="3467010"/>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69" name="Circle"/>
            <p:cNvSpPr/>
            <p:nvPr/>
          </p:nvSpPr>
          <p:spPr>
            <a:xfrm>
              <a:off x="3061700" y="3467010"/>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70" name="Circle"/>
            <p:cNvSpPr/>
            <p:nvPr/>
          </p:nvSpPr>
          <p:spPr>
            <a:xfrm>
              <a:off x="2181837" y="2895051"/>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71" name="Circle"/>
            <p:cNvSpPr/>
            <p:nvPr/>
          </p:nvSpPr>
          <p:spPr>
            <a:xfrm>
              <a:off x="2621770" y="3291023"/>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72" name="Circle"/>
            <p:cNvSpPr/>
            <p:nvPr/>
          </p:nvSpPr>
          <p:spPr>
            <a:xfrm>
              <a:off x="2446103" y="2323091"/>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73" name="Circle"/>
            <p:cNvSpPr/>
            <p:nvPr/>
          </p:nvSpPr>
          <p:spPr>
            <a:xfrm>
              <a:off x="3061700" y="2389086"/>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474" name="Circle"/>
            <p:cNvSpPr/>
            <p:nvPr/>
          </p:nvSpPr>
          <p:spPr>
            <a:xfrm>
              <a:off x="2621770" y="3870316"/>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476" name="Circle"/>
          <p:cNvSpPr/>
          <p:nvPr/>
        </p:nvSpPr>
        <p:spPr>
          <a:xfrm>
            <a:off x="20549105" y="5196943"/>
            <a:ext cx="273841" cy="273865"/>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477" name="Line Line" descr="Line Line"/>
          <p:cNvPicPr>
            <a:picLocks/>
          </p:cNvPicPr>
          <p:nvPr/>
        </p:nvPicPr>
        <p:blipFill>
          <a:blip r:embed="rId3"/>
          <a:stretch>
            <a:fillRect/>
          </a:stretch>
        </p:blipFill>
        <p:spPr>
          <a:xfrm rot="12867632">
            <a:off x="12730745" y="6398152"/>
            <a:ext cx="11825855" cy="102065"/>
          </a:xfrm>
          <a:prstGeom prst="rect">
            <a:avLst/>
          </a:prstGeom>
        </p:spPr>
      </p:pic>
      <mc:AlternateContent xmlns:mc="http://schemas.openxmlformats.org/markup-compatibility/2006" xmlns:a14="http://schemas.microsoft.com/office/drawing/2010/main">
        <mc:Choice Requires="a14">
          <p:sp>
            <p:nvSpPr>
              <p:cNvPr id="1479" name="Equation"/>
              <p:cNvSpPr txBox="1"/>
              <p:nvPr/>
            </p:nvSpPr>
            <p:spPr>
              <a:xfrm>
                <a:off x="1492853" y="7070575"/>
                <a:ext cx="9985106" cy="73866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m:rPr>
                          <m:sty m:val="p"/>
                        </m:rPr>
                        <a:rPr lang="en-US" sz="4800" b="0" i="1" smtClean="0">
                          <a:solidFill>
                            <a:srgbClr val="F27100"/>
                          </a:solidFill>
                          <a:latin typeface="Cambria Math" panose="02040503050406030204" pitchFamily="18" charset="0"/>
                        </a:rPr>
                        <m:t>min</m:t>
                      </m:r>
                      <m:r>
                        <a:rPr lang="en-US" sz="4800" i="1">
                          <a:solidFill>
                            <a:srgbClr val="F27100"/>
                          </a:solidFill>
                          <a:latin typeface="Cambria Math" panose="02040503050406030204" pitchFamily="18" charset="0"/>
                        </a:rPr>
                        <m:t>(</m:t>
                      </m:r>
                      <m:r>
                        <m:rPr>
                          <m:nor/>
                        </m:rPr>
                        <a:rPr lang="en-US" sz="4800" i="1">
                          <a:solidFill>
                            <a:srgbClr val="F27100"/>
                          </a:solidFill>
                          <a:latin typeface="Cambria Math" panose="02040503050406030204" pitchFamily="18" charset="0"/>
                        </a:rPr>
                        <m:t>distance</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to</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line</m:t>
                      </m:r>
                      <m:r>
                        <a:rPr lang="en-US" sz="4800" i="1">
                          <a:solidFill>
                            <a:srgbClr val="F27100"/>
                          </a:solidFill>
                          <a:latin typeface="Cambria Math" panose="02040503050406030204" pitchFamily="18" charset="0"/>
                        </a:rPr>
                        <m:t>,</m:t>
                      </m:r>
                      <m:r>
                        <m:rPr>
                          <m:nor/>
                        </m:rPr>
                        <a:rPr lang="en-US" sz="4800" i="1">
                          <a:solidFill>
                            <a:srgbClr val="F27100"/>
                          </a:solidFill>
                          <a:latin typeface="Cambria Math" panose="02040503050406030204" pitchFamily="18" charset="0"/>
                        </a:rPr>
                        <m:t>over</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all</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points</m:t>
                      </m:r>
                      <m:r>
                        <a:rPr lang="en-US" sz="4800" i="1">
                          <a:solidFill>
                            <a:srgbClr val="F27100"/>
                          </a:solidFill>
                          <a:latin typeface="Cambria Math" panose="02040503050406030204" pitchFamily="18" charset="0"/>
                        </a:rPr>
                        <m:t>)</m:t>
                      </m:r>
                    </m:oMath>
                  </m:oMathPara>
                </a14:m>
                <a:endParaRPr sz="4800" dirty="0">
                  <a:solidFill>
                    <a:srgbClr val="F27200"/>
                  </a:solidFill>
                </a:endParaRPr>
              </a:p>
            </p:txBody>
          </p:sp>
        </mc:Choice>
        <mc:Fallback xmlns="">
          <p:sp>
            <p:nvSpPr>
              <p:cNvPr id="1479" name="Equation"/>
              <p:cNvSpPr txBox="1">
                <a:spLocks noRot="1" noChangeAspect="1" noMove="1" noResize="1" noEditPoints="1" noAdjustHandles="1" noChangeArrowheads="1" noChangeShapeType="1" noTextEdit="1"/>
              </p:cNvSpPr>
              <p:nvPr/>
            </p:nvSpPr>
            <p:spPr>
              <a:xfrm>
                <a:off x="1492853" y="7070575"/>
                <a:ext cx="9985106" cy="738664"/>
              </a:xfrm>
              <a:prstGeom prst="rect">
                <a:avLst/>
              </a:prstGeom>
              <a:blipFill>
                <a:blip r:embed="rId4"/>
                <a:stretch>
                  <a:fillRect t="-3390" r="-127" b="-40678"/>
                </a:stretch>
              </a:blipFill>
              <a:ln w="12700">
                <a:miter lim="400000"/>
              </a:ln>
            </p:spPr>
            <p:txBody>
              <a:bodyPr/>
              <a:lstStyle/>
              <a:p>
                <a:r>
                  <a:rPr lang="en-US">
                    <a:noFill/>
                  </a:rPr>
                  <a:t> </a:t>
                </a:r>
              </a:p>
            </p:txBody>
          </p:sp>
        </mc:Fallback>
      </mc:AlternateContent>
      <p:sp>
        <p:nvSpPr>
          <p:cNvPr id="2" name="Google Shape;403;p55">
            <a:extLst>
              <a:ext uri="{FF2B5EF4-FFF2-40B4-BE49-F238E27FC236}">
                <a16:creationId xmlns:a16="http://schemas.microsoft.com/office/drawing/2014/main" id="{08A3E271-E8AC-5649-8334-E9C6D1C861C8}"/>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43</a:t>
            </a:fld>
            <a:endParaRPr lang="en" dirty="0">
              <a:solidFill>
                <a:srgbClr val="004C7F"/>
              </a:solidFill>
              <a:latin typeface="Lato"/>
              <a:ea typeface="Lato"/>
              <a:cs typeface="Lato"/>
              <a:sym typeface="Lato"/>
            </a:endParaRPr>
          </a:p>
        </p:txBody>
      </p:sp>
      <p:sp>
        <p:nvSpPr>
          <p:cNvPr id="3" name="We want to make this big!">
            <a:extLst>
              <a:ext uri="{FF2B5EF4-FFF2-40B4-BE49-F238E27FC236}">
                <a16:creationId xmlns:a16="http://schemas.microsoft.com/office/drawing/2014/main" id="{CFB9FA70-2B28-3311-605D-C16689AF5C10}"/>
              </a:ext>
            </a:extLst>
          </p:cNvPr>
          <p:cNvSpPr txBox="1"/>
          <p:nvPr/>
        </p:nvSpPr>
        <p:spPr>
          <a:xfrm>
            <a:off x="3270255" y="7792739"/>
            <a:ext cx="714786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rPr dirty="0"/>
              <a:t>We want to make this big!</a:t>
            </a:r>
          </a:p>
        </p:txBody>
      </p:sp>
      <p:sp>
        <p:nvSpPr>
          <p:cNvPr id="4" name="Decision Trees">
            <a:extLst>
              <a:ext uri="{FF2B5EF4-FFF2-40B4-BE49-F238E27FC236}">
                <a16:creationId xmlns:a16="http://schemas.microsoft.com/office/drawing/2014/main" id="{D0DBE3ED-CA99-1964-ABCA-34CCA2D31D0A}"/>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Support Vector Machines</a:t>
            </a:r>
            <a:endParaRPr sz="6000" dirty="0">
              <a:solidFill>
                <a:srgbClr val="004C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 name="Group"/>
          <p:cNvGrpSpPr/>
          <p:nvPr/>
        </p:nvGrpSpPr>
        <p:grpSpPr>
          <a:xfrm>
            <a:off x="12282041" y="3010784"/>
            <a:ext cx="10714054" cy="8128019"/>
            <a:chOff x="0" y="0"/>
            <a:chExt cx="10714053" cy="8128017"/>
          </a:xfrm>
        </p:grpSpPr>
        <p:sp>
          <p:nvSpPr>
            <p:cNvPr id="1541" name="Line"/>
            <p:cNvSpPr/>
            <p:nvPr/>
          </p:nvSpPr>
          <p:spPr>
            <a:xfrm flipV="1">
              <a:off x="1099766" y="32682"/>
              <a:ext cx="1" cy="809533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542" name="Line"/>
            <p:cNvSpPr/>
            <p:nvPr/>
          </p:nvSpPr>
          <p:spPr>
            <a:xfrm flipH="1" flipV="1">
              <a:off x="373823" y="7546270"/>
              <a:ext cx="10340231"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543" name="Circle"/>
            <p:cNvSpPr/>
            <p:nvPr/>
          </p:nvSpPr>
          <p:spPr>
            <a:xfrm>
              <a:off x="1741906" y="6863184"/>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44" name="Circle"/>
            <p:cNvSpPr/>
            <p:nvPr/>
          </p:nvSpPr>
          <p:spPr>
            <a:xfrm>
              <a:off x="2621769" y="6863184"/>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45" name="Circle"/>
            <p:cNvSpPr/>
            <p:nvPr/>
          </p:nvSpPr>
          <p:spPr>
            <a:xfrm>
              <a:off x="2181838" y="5785260"/>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46" name="Circle"/>
            <p:cNvSpPr/>
            <p:nvPr/>
          </p:nvSpPr>
          <p:spPr>
            <a:xfrm>
              <a:off x="2181838" y="6687197"/>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47" name="Circle"/>
            <p:cNvSpPr/>
            <p:nvPr/>
          </p:nvSpPr>
          <p:spPr>
            <a:xfrm>
              <a:off x="1718611" y="6161110"/>
              <a:ext cx="273842"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48" name="Circle"/>
            <p:cNvSpPr/>
            <p:nvPr/>
          </p:nvSpPr>
          <p:spPr>
            <a:xfrm>
              <a:off x="2269175" y="6236229"/>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49" name="Circle"/>
            <p:cNvSpPr/>
            <p:nvPr/>
          </p:nvSpPr>
          <p:spPr>
            <a:xfrm>
              <a:off x="2819738" y="6324223"/>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50" name="Comfort"/>
            <p:cNvSpPr txBox="1"/>
            <p:nvPr/>
          </p:nvSpPr>
          <p:spPr>
            <a:xfrm>
              <a:off x="0" y="118517"/>
              <a:ext cx="1043695" cy="380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atin typeface="Helvetica Neue Medium"/>
                  <a:ea typeface="Helvetica Neue Medium"/>
                  <a:cs typeface="Helvetica Neue Medium"/>
                  <a:sym typeface="Helvetica Neue Medium"/>
                </a:defRPr>
              </a:lvl1pPr>
            </a:lstStyle>
            <a:p>
              <a:r>
                <a:t>Comfort</a:t>
              </a:r>
            </a:p>
          </p:txBody>
        </p:sp>
        <p:sp>
          <p:nvSpPr>
            <p:cNvPr id="1551" name="Fashion"/>
            <p:cNvSpPr txBox="1"/>
            <p:nvPr/>
          </p:nvSpPr>
          <p:spPr>
            <a:xfrm>
              <a:off x="9615873" y="7715884"/>
              <a:ext cx="1011528" cy="380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atin typeface="Helvetica Neue Medium"/>
                  <a:ea typeface="Helvetica Neue Medium"/>
                  <a:cs typeface="Helvetica Neue Medium"/>
                  <a:sym typeface="Helvetica Neue Medium"/>
                </a:defRPr>
              </a:lvl1pPr>
            </a:lstStyle>
            <a:p>
              <a:r>
                <a:t>Fashion</a:t>
              </a:r>
            </a:p>
          </p:txBody>
        </p:sp>
        <p:sp>
          <p:nvSpPr>
            <p:cNvPr id="1552" name="Circle"/>
            <p:cNvSpPr/>
            <p:nvPr/>
          </p:nvSpPr>
          <p:spPr>
            <a:xfrm>
              <a:off x="3912551" y="1379702"/>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53" name="Circle"/>
            <p:cNvSpPr/>
            <p:nvPr/>
          </p:nvSpPr>
          <p:spPr>
            <a:xfrm>
              <a:off x="4792414" y="1379702"/>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54" name="Circle"/>
            <p:cNvSpPr/>
            <p:nvPr/>
          </p:nvSpPr>
          <p:spPr>
            <a:xfrm>
              <a:off x="5485976" y="301777"/>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55" name="Circle"/>
            <p:cNvSpPr/>
            <p:nvPr/>
          </p:nvSpPr>
          <p:spPr>
            <a:xfrm>
              <a:off x="4352483" y="1203714"/>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56" name="Circle"/>
            <p:cNvSpPr/>
            <p:nvPr/>
          </p:nvSpPr>
          <p:spPr>
            <a:xfrm>
              <a:off x="5709562" y="1751877"/>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57" name="Circle"/>
            <p:cNvSpPr/>
            <p:nvPr/>
          </p:nvSpPr>
          <p:spPr>
            <a:xfrm>
              <a:off x="4792414" y="301777"/>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58" name="Circle"/>
            <p:cNvSpPr/>
            <p:nvPr/>
          </p:nvSpPr>
          <p:spPr>
            <a:xfrm>
              <a:off x="4990383" y="840740"/>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59" name="Circle"/>
            <p:cNvSpPr/>
            <p:nvPr/>
          </p:nvSpPr>
          <p:spPr>
            <a:xfrm>
              <a:off x="8836744" y="738091"/>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0" name="Circle"/>
            <p:cNvSpPr/>
            <p:nvPr/>
          </p:nvSpPr>
          <p:spPr>
            <a:xfrm>
              <a:off x="9276675" y="1277053"/>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1" name="Circle"/>
            <p:cNvSpPr/>
            <p:nvPr/>
          </p:nvSpPr>
          <p:spPr>
            <a:xfrm>
              <a:off x="9938142" y="199128"/>
              <a:ext cx="273841"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2" name="Circle"/>
            <p:cNvSpPr/>
            <p:nvPr/>
          </p:nvSpPr>
          <p:spPr>
            <a:xfrm>
              <a:off x="8836744" y="-1"/>
              <a:ext cx="273841"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3" name="Circle"/>
            <p:cNvSpPr/>
            <p:nvPr/>
          </p:nvSpPr>
          <p:spPr>
            <a:xfrm>
              <a:off x="9938142" y="1277052"/>
              <a:ext cx="273841"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4" name="Circle"/>
            <p:cNvSpPr/>
            <p:nvPr/>
          </p:nvSpPr>
          <p:spPr>
            <a:xfrm>
              <a:off x="9276675" y="199129"/>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5" name="Circle"/>
            <p:cNvSpPr/>
            <p:nvPr/>
          </p:nvSpPr>
          <p:spPr>
            <a:xfrm>
              <a:off x="9474644" y="738091"/>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6" name="Circle"/>
            <p:cNvSpPr/>
            <p:nvPr/>
          </p:nvSpPr>
          <p:spPr>
            <a:xfrm>
              <a:off x="9104853" y="5007713"/>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7" name="Circle"/>
            <p:cNvSpPr/>
            <p:nvPr/>
          </p:nvSpPr>
          <p:spPr>
            <a:xfrm>
              <a:off x="9984716" y="5007713"/>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8" name="Circle"/>
            <p:cNvSpPr/>
            <p:nvPr/>
          </p:nvSpPr>
          <p:spPr>
            <a:xfrm>
              <a:off x="9827373" y="4269376"/>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9" name="Circle"/>
            <p:cNvSpPr/>
            <p:nvPr/>
          </p:nvSpPr>
          <p:spPr>
            <a:xfrm>
              <a:off x="9827373" y="3531039"/>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0" name="Circle"/>
            <p:cNvSpPr/>
            <p:nvPr/>
          </p:nvSpPr>
          <p:spPr>
            <a:xfrm>
              <a:off x="8738404" y="4034155"/>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1" name="Circle"/>
            <p:cNvSpPr/>
            <p:nvPr/>
          </p:nvSpPr>
          <p:spPr>
            <a:xfrm>
              <a:off x="9257007" y="3630850"/>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2" name="Circle"/>
            <p:cNvSpPr/>
            <p:nvPr/>
          </p:nvSpPr>
          <p:spPr>
            <a:xfrm>
              <a:off x="9387443" y="4508090"/>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3" name="Circle"/>
            <p:cNvSpPr/>
            <p:nvPr/>
          </p:nvSpPr>
          <p:spPr>
            <a:xfrm>
              <a:off x="6095679" y="5820730"/>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4" name="Circle"/>
            <p:cNvSpPr/>
            <p:nvPr/>
          </p:nvSpPr>
          <p:spPr>
            <a:xfrm>
              <a:off x="7132060" y="4194695"/>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5" name="Circle"/>
            <p:cNvSpPr/>
            <p:nvPr/>
          </p:nvSpPr>
          <p:spPr>
            <a:xfrm>
              <a:off x="7374087" y="5820730"/>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6" name="Circle"/>
            <p:cNvSpPr/>
            <p:nvPr/>
          </p:nvSpPr>
          <p:spPr>
            <a:xfrm>
              <a:off x="5847238" y="5089632"/>
              <a:ext cx="273842"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7" name="Circle"/>
            <p:cNvSpPr/>
            <p:nvPr/>
          </p:nvSpPr>
          <p:spPr>
            <a:xfrm>
              <a:off x="5131669" y="4593755"/>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8" name="Circle"/>
            <p:cNvSpPr/>
            <p:nvPr/>
          </p:nvSpPr>
          <p:spPr>
            <a:xfrm>
              <a:off x="6095679" y="4358534"/>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9" name="Circle"/>
            <p:cNvSpPr/>
            <p:nvPr/>
          </p:nvSpPr>
          <p:spPr>
            <a:xfrm>
              <a:off x="6656741" y="5089632"/>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80" name="Circle"/>
            <p:cNvSpPr/>
            <p:nvPr/>
          </p:nvSpPr>
          <p:spPr>
            <a:xfrm>
              <a:off x="2181837" y="3467010"/>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81" name="Circle"/>
            <p:cNvSpPr/>
            <p:nvPr/>
          </p:nvSpPr>
          <p:spPr>
            <a:xfrm>
              <a:off x="3061700" y="3467010"/>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82" name="Circle"/>
            <p:cNvSpPr/>
            <p:nvPr/>
          </p:nvSpPr>
          <p:spPr>
            <a:xfrm>
              <a:off x="2181837" y="2895051"/>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83" name="Circle"/>
            <p:cNvSpPr/>
            <p:nvPr/>
          </p:nvSpPr>
          <p:spPr>
            <a:xfrm>
              <a:off x="2621770" y="3291023"/>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84" name="Circle"/>
            <p:cNvSpPr/>
            <p:nvPr/>
          </p:nvSpPr>
          <p:spPr>
            <a:xfrm>
              <a:off x="2446103" y="2323091"/>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85" name="Circle"/>
            <p:cNvSpPr/>
            <p:nvPr/>
          </p:nvSpPr>
          <p:spPr>
            <a:xfrm>
              <a:off x="3061700" y="2389086"/>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86" name="Circle"/>
            <p:cNvSpPr/>
            <p:nvPr/>
          </p:nvSpPr>
          <p:spPr>
            <a:xfrm>
              <a:off x="2621770" y="3870316"/>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594" name="Group"/>
          <p:cNvGrpSpPr/>
          <p:nvPr/>
        </p:nvGrpSpPr>
        <p:grpSpPr>
          <a:xfrm>
            <a:off x="14760937" y="3284649"/>
            <a:ext cx="416715" cy="1628691"/>
            <a:chOff x="1033845" y="139676"/>
            <a:chExt cx="416715" cy="1628690"/>
          </a:xfrm>
        </p:grpSpPr>
        <p:sp>
          <p:nvSpPr>
            <p:cNvPr id="1591" name="even better!"/>
            <p:cNvSpPr/>
            <p:nvPr/>
          </p:nvSpPr>
          <p:spPr>
            <a:xfrm>
              <a:off x="1450560" y="139676"/>
              <a:ext cx="0" cy="837115"/>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900" b="1">
                  <a:solidFill>
                    <a:schemeClr val="accent4">
                      <a:hueOff val="-1247790"/>
                      <a:lumOff val="-12326"/>
                    </a:schemeClr>
                  </a:solidFill>
                </a:defRPr>
              </a:lvl1pPr>
            </a:lstStyle>
            <a:p>
              <a:r>
                <a:rPr dirty="0"/>
                <a:t>even better!</a:t>
              </a:r>
            </a:p>
          </p:txBody>
        </p:sp>
        <p:pic>
          <p:nvPicPr>
            <p:cNvPr id="1592" name="Line Line" descr="Line Line"/>
            <p:cNvPicPr>
              <a:picLocks/>
            </p:cNvPicPr>
            <p:nvPr/>
          </p:nvPicPr>
          <p:blipFill>
            <a:blip r:embed="rId3"/>
            <a:stretch>
              <a:fillRect/>
            </a:stretch>
          </p:blipFill>
          <p:spPr>
            <a:xfrm rot="6678331">
              <a:off x="634061" y="1009789"/>
              <a:ext cx="1158361" cy="358793"/>
            </a:xfrm>
            <a:prstGeom prst="rect">
              <a:avLst/>
            </a:prstGeom>
            <a:effectLst/>
          </p:spPr>
        </p:pic>
      </p:grpSp>
      <p:sp>
        <p:nvSpPr>
          <p:cNvPr id="2" name="Google Shape;403;p55">
            <a:extLst>
              <a:ext uri="{FF2B5EF4-FFF2-40B4-BE49-F238E27FC236}">
                <a16:creationId xmlns:a16="http://schemas.microsoft.com/office/drawing/2014/main" id="{725A01C7-F574-A9FD-A89A-746861352F09}"/>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44</a:t>
            </a:fld>
            <a:endParaRPr lang="en" dirty="0">
              <a:solidFill>
                <a:srgbClr val="004C7F"/>
              </a:solidFill>
              <a:latin typeface="Lato"/>
              <a:ea typeface="Lato"/>
              <a:cs typeface="Lato"/>
              <a:sym typeface="Lato"/>
            </a:endParaRPr>
          </a:p>
        </p:txBody>
      </p:sp>
      <mc:AlternateContent xmlns:mc="http://schemas.openxmlformats.org/markup-compatibility/2006" xmlns:a14="http://schemas.microsoft.com/office/drawing/2010/main">
        <mc:Choice Requires="a14">
          <p:sp>
            <p:nvSpPr>
              <p:cNvPr id="3" name="Equation">
                <a:extLst>
                  <a:ext uri="{FF2B5EF4-FFF2-40B4-BE49-F238E27FC236}">
                    <a16:creationId xmlns:a16="http://schemas.microsoft.com/office/drawing/2014/main" id="{866704E9-DD83-C633-5B35-34F6CFA5FA8C}"/>
                  </a:ext>
                </a:extLst>
              </p:cNvPr>
              <p:cNvSpPr txBox="1"/>
              <p:nvPr/>
            </p:nvSpPr>
            <p:spPr>
              <a:xfrm>
                <a:off x="1492853" y="7070575"/>
                <a:ext cx="9985106" cy="73866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m:rPr>
                          <m:sty m:val="p"/>
                        </m:rPr>
                        <a:rPr lang="en-US" sz="4800" b="0" i="1" smtClean="0">
                          <a:solidFill>
                            <a:srgbClr val="F27100"/>
                          </a:solidFill>
                          <a:latin typeface="Cambria Math" panose="02040503050406030204" pitchFamily="18" charset="0"/>
                        </a:rPr>
                        <m:t>min</m:t>
                      </m:r>
                      <m:r>
                        <a:rPr lang="en-US" sz="4800" i="1">
                          <a:solidFill>
                            <a:srgbClr val="F27100"/>
                          </a:solidFill>
                          <a:latin typeface="Cambria Math" panose="02040503050406030204" pitchFamily="18" charset="0"/>
                        </a:rPr>
                        <m:t>(</m:t>
                      </m:r>
                      <m:r>
                        <m:rPr>
                          <m:nor/>
                        </m:rPr>
                        <a:rPr lang="en-US" sz="4800" i="1">
                          <a:solidFill>
                            <a:srgbClr val="F27100"/>
                          </a:solidFill>
                          <a:latin typeface="Cambria Math" panose="02040503050406030204" pitchFamily="18" charset="0"/>
                        </a:rPr>
                        <m:t>distance</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to</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line</m:t>
                      </m:r>
                      <m:r>
                        <a:rPr lang="en-US" sz="4800" i="1">
                          <a:solidFill>
                            <a:srgbClr val="F27100"/>
                          </a:solidFill>
                          <a:latin typeface="Cambria Math" panose="02040503050406030204" pitchFamily="18" charset="0"/>
                        </a:rPr>
                        <m:t>,</m:t>
                      </m:r>
                      <m:r>
                        <m:rPr>
                          <m:nor/>
                        </m:rPr>
                        <a:rPr lang="en-US" sz="4800" i="1">
                          <a:solidFill>
                            <a:srgbClr val="F27100"/>
                          </a:solidFill>
                          <a:latin typeface="Cambria Math" panose="02040503050406030204" pitchFamily="18" charset="0"/>
                        </a:rPr>
                        <m:t>over</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all</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points</m:t>
                      </m:r>
                      <m:r>
                        <a:rPr lang="en-US" sz="4800" i="1">
                          <a:solidFill>
                            <a:srgbClr val="F27100"/>
                          </a:solidFill>
                          <a:latin typeface="Cambria Math" panose="02040503050406030204" pitchFamily="18" charset="0"/>
                        </a:rPr>
                        <m:t>)</m:t>
                      </m:r>
                    </m:oMath>
                  </m:oMathPara>
                </a14:m>
                <a:endParaRPr sz="4800" dirty="0">
                  <a:solidFill>
                    <a:srgbClr val="F27200"/>
                  </a:solidFill>
                </a:endParaRPr>
              </a:p>
            </p:txBody>
          </p:sp>
        </mc:Choice>
        <mc:Fallback xmlns="">
          <p:sp>
            <p:nvSpPr>
              <p:cNvPr id="3" name="Equation">
                <a:extLst>
                  <a:ext uri="{FF2B5EF4-FFF2-40B4-BE49-F238E27FC236}">
                    <a16:creationId xmlns:a16="http://schemas.microsoft.com/office/drawing/2014/main" id="{866704E9-DD83-C633-5B35-34F6CFA5FA8C}"/>
                  </a:ext>
                </a:extLst>
              </p:cNvPr>
              <p:cNvSpPr txBox="1">
                <a:spLocks noRot="1" noChangeAspect="1" noMove="1" noResize="1" noEditPoints="1" noAdjustHandles="1" noChangeArrowheads="1" noChangeShapeType="1" noTextEdit="1"/>
              </p:cNvSpPr>
              <p:nvPr/>
            </p:nvSpPr>
            <p:spPr>
              <a:xfrm>
                <a:off x="1492853" y="7070575"/>
                <a:ext cx="9985106" cy="738664"/>
              </a:xfrm>
              <a:prstGeom prst="rect">
                <a:avLst/>
              </a:prstGeom>
              <a:blipFill>
                <a:blip r:embed="rId4"/>
                <a:stretch>
                  <a:fillRect t="-3390" r="-127" b="-40678"/>
                </a:stretch>
              </a:blipFill>
              <a:ln w="12700">
                <a:miter lim="400000"/>
              </a:ln>
            </p:spPr>
            <p:txBody>
              <a:bodyPr/>
              <a:lstStyle/>
              <a:p>
                <a:r>
                  <a:rPr lang="en-US">
                    <a:noFill/>
                  </a:rPr>
                  <a:t> </a:t>
                </a:r>
              </a:p>
            </p:txBody>
          </p:sp>
        </mc:Fallback>
      </mc:AlternateContent>
      <p:sp>
        <p:nvSpPr>
          <p:cNvPr id="4" name="We want to make this big!">
            <a:extLst>
              <a:ext uri="{FF2B5EF4-FFF2-40B4-BE49-F238E27FC236}">
                <a16:creationId xmlns:a16="http://schemas.microsoft.com/office/drawing/2014/main" id="{C01FBB7A-FA4D-0575-65B6-F3B7AB0A1E1A}"/>
              </a:ext>
            </a:extLst>
          </p:cNvPr>
          <p:cNvSpPr txBox="1"/>
          <p:nvPr/>
        </p:nvSpPr>
        <p:spPr>
          <a:xfrm>
            <a:off x="3270255" y="7792739"/>
            <a:ext cx="714786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rPr dirty="0"/>
              <a:t>We want to make this big!</a:t>
            </a:r>
          </a:p>
        </p:txBody>
      </p:sp>
      <p:sp>
        <p:nvSpPr>
          <p:cNvPr id="12" name="Freeform 11">
            <a:extLst>
              <a:ext uri="{FF2B5EF4-FFF2-40B4-BE49-F238E27FC236}">
                <a16:creationId xmlns:a16="http://schemas.microsoft.com/office/drawing/2014/main" id="{D00BE1C2-B3EE-7E43-56B8-E41E0D5F869C}"/>
              </a:ext>
            </a:extLst>
          </p:cNvPr>
          <p:cNvSpPr/>
          <p:nvPr/>
        </p:nvSpPr>
        <p:spPr>
          <a:xfrm>
            <a:off x="13411201" y="4793673"/>
            <a:ext cx="7609246" cy="5791200"/>
          </a:xfrm>
          <a:custGeom>
            <a:avLst/>
            <a:gdLst>
              <a:gd name="connsiteX0" fmla="*/ 7703127 w 7703127"/>
              <a:gd name="connsiteY0" fmla="*/ 5791200 h 5791200"/>
              <a:gd name="connsiteX1" fmla="*/ 6206836 w 7703127"/>
              <a:gd name="connsiteY1" fmla="*/ 1191491 h 5791200"/>
              <a:gd name="connsiteX2" fmla="*/ 0 w 7703127"/>
              <a:gd name="connsiteY2" fmla="*/ 0 h 5791200"/>
            </a:gdLst>
            <a:ahLst/>
            <a:cxnLst>
              <a:cxn ang="0">
                <a:pos x="connsiteX0" y="connsiteY0"/>
              </a:cxn>
              <a:cxn ang="0">
                <a:pos x="connsiteX1" y="connsiteY1"/>
              </a:cxn>
              <a:cxn ang="0">
                <a:pos x="connsiteX2" y="connsiteY2"/>
              </a:cxn>
            </a:cxnLst>
            <a:rect l="l" t="t" r="r" b="b"/>
            <a:pathLst>
              <a:path w="7703127" h="5791200">
                <a:moveTo>
                  <a:pt x="7703127" y="5791200"/>
                </a:moveTo>
                <a:cubicBezTo>
                  <a:pt x="7596908" y="3973945"/>
                  <a:pt x="7490690" y="2156691"/>
                  <a:pt x="6206836" y="1191491"/>
                </a:cubicBezTo>
                <a:cubicBezTo>
                  <a:pt x="4922982" y="226291"/>
                  <a:pt x="147782" y="277091"/>
                  <a:pt x="0" y="0"/>
                </a:cubicBezTo>
              </a:path>
            </a:pathLst>
          </a:custGeom>
          <a:noFill/>
          <a:ln w="76200" cap="flat">
            <a:solidFill>
              <a:srgbClr val="EF700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 name="Circle">
            <a:extLst>
              <a:ext uri="{FF2B5EF4-FFF2-40B4-BE49-F238E27FC236}">
                <a16:creationId xmlns:a16="http://schemas.microsoft.com/office/drawing/2014/main" id="{3106EA25-5368-BD54-8BAA-C69737C82B35}"/>
              </a:ext>
            </a:extLst>
          </p:cNvPr>
          <p:cNvSpPr/>
          <p:nvPr/>
        </p:nvSpPr>
        <p:spPr>
          <a:xfrm>
            <a:off x="20549105" y="5196943"/>
            <a:ext cx="273841" cy="273865"/>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 name="Decision Trees">
            <a:extLst>
              <a:ext uri="{FF2B5EF4-FFF2-40B4-BE49-F238E27FC236}">
                <a16:creationId xmlns:a16="http://schemas.microsoft.com/office/drawing/2014/main" id="{0DDA2520-A6FD-EDC7-5E2D-E16EA07DD53E}"/>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Support Vector Machines</a:t>
            </a:r>
            <a:endParaRPr sz="6000" dirty="0">
              <a:solidFill>
                <a:srgbClr val="004C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iterate>
                                    <p:tmAbs val="0"/>
                                  </p:iterate>
                                  <p:childTnLst>
                                    <p:set>
                                      <p:cBhvr>
                                        <p:cTn id="6" fill="hold"/>
                                        <p:tgtEl>
                                          <p:spTgt spid="1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2"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250F66-69F7-2770-5359-24CD55C35C39}"/>
              </a:ext>
            </a:extLst>
          </p:cNvPr>
          <p:cNvPicPr>
            <a:picLocks noChangeAspect="1"/>
          </p:cNvPicPr>
          <p:nvPr/>
        </p:nvPicPr>
        <p:blipFill>
          <a:blip r:embed="rId3"/>
          <a:stretch>
            <a:fillRect/>
          </a:stretch>
        </p:blipFill>
        <p:spPr>
          <a:xfrm>
            <a:off x="11978312" y="3322969"/>
            <a:ext cx="11028472" cy="8095338"/>
          </a:xfrm>
          <a:prstGeom prst="rect">
            <a:avLst/>
          </a:prstGeom>
        </p:spPr>
      </p:pic>
      <p:grpSp>
        <p:nvGrpSpPr>
          <p:cNvPr id="1647" name="Group"/>
          <p:cNvGrpSpPr/>
          <p:nvPr/>
        </p:nvGrpSpPr>
        <p:grpSpPr>
          <a:xfrm>
            <a:off x="12282041" y="3010784"/>
            <a:ext cx="10714054" cy="8128019"/>
            <a:chOff x="0" y="0"/>
            <a:chExt cx="10714053" cy="8128017"/>
          </a:xfrm>
        </p:grpSpPr>
        <p:sp>
          <p:nvSpPr>
            <p:cNvPr id="1601" name="Line"/>
            <p:cNvSpPr/>
            <p:nvPr/>
          </p:nvSpPr>
          <p:spPr>
            <a:xfrm flipV="1">
              <a:off x="1099766" y="32682"/>
              <a:ext cx="1" cy="8095336"/>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602" name="Line"/>
            <p:cNvSpPr/>
            <p:nvPr/>
          </p:nvSpPr>
          <p:spPr>
            <a:xfrm flipH="1" flipV="1">
              <a:off x="373823" y="7546270"/>
              <a:ext cx="10340231"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603" name="Circle"/>
            <p:cNvSpPr/>
            <p:nvPr/>
          </p:nvSpPr>
          <p:spPr>
            <a:xfrm>
              <a:off x="1741906" y="6863184"/>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04" name="Circle"/>
            <p:cNvSpPr/>
            <p:nvPr/>
          </p:nvSpPr>
          <p:spPr>
            <a:xfrm>
              <a:off x="2621769" y="6863184"/>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05" name="Circle"/>
            <p:cNvSpPr/>
            <p:nvPr/>
          </p:nvSpPr>
          <p:spPr>
            <a:xfrm>
              <a:off x="2181838" y="5785260"/>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06" name="Circle"/>
            <p:cNvSpPr/>
            <p:nvPr/>
          </p:nvSpPr>
          <p:spPr>
            <a:xfrm>
              <a:off x="2181838" y="6687197"/>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07" name="Circle"/>
            <p:cNvSpPr/>
            <p:nvPr/>
          </p:nvSpPr>
          <p:spPr>
            <a:xfrm>
              <a:off x="1718611" y="6161110"/>
              <a:ext cx="273842"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08" name="Circle"/>
            <p:cNvSpPr/>
            <p:nvPr/>
          </p:nvSpPr>
          <p:spPr>
            <a:xfrm>
              <a:off x="2269175" y="6236229"/>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09" name="Circle"/>
            <p:cNvSpPr/>
            <p:nvPr/>
          </p:nvSpPr>
          <p:spPr>
            <a:xfrm>
              <a:off x="2819738" y="6324223"/>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10" name="Comfort"/>
            <p:cNvSpPr txBox="1"/>
            <p:nvPr/>
          </p:nvSpPr>
          <p:spPr>
            <a:xfrm>
              <a:off x="0" y="118517"/>
              <a:ext cx="1043695" cy="380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atin typeface="Helvetica Neue Medium"/>
                  <a:ea typeface="Helvetica Neue Medium"/>
                  <a:cs typeface="Helvetica Neue Medium"/>
                  <a:sym typeface="Helvetica Neue Medium"/>
                </a:defRPr>
              </a:lvl1pPr>
            </a:lstStyle>
            <a:p>
              <a:r>
                <a:t>Comfort</a:t>
              </a:r>
            </a:p>
          </p:txBody>
        </p:sp>
        <p:sp>
          <p:nvSpPr>
            <p:cNvPr id="1611" name="Fashion"/>
            <p:cNvSpPr txBox="1"/>
            <p:nvPr/>
          </p:nvSpPr>
          <p:spPr>
            <a:xfrm>
              <a:off x="9615873" y="7715884"/>
              <a:ext cx="1011528" cy="3801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atin typeface="Helvetica Neue Medium"/>
                  <a:ea typeface="Helvetica Neue Medium"/>
                  <a:cs typeface="Helvetica Neue Medium"/>
                  <a:sym typeface="Helvetica Neue Medium"/>
                </a:defRPr>
              </a:lvl1pPr>
            </a:lstStyle>
            <a:p>
              <a:r>
                <a:t>Fashion</a:t>
              </a:r>
            </a:p>
          </p:txBody>
        </p:sp>
        <p:sp>
          <p:nvSpPr>
            <p:cNvPr id="1612" name="Circle"/>
            <p:cNvSpPr/>
            <p:nvPr/>
          </p:nvSpPr>
          <p:spPr>
            <a:xfrm>
              <a:off x="3912551" y="1379702"/>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13" name="Circle"/>
            <p:cNvSpPr/>
            <p:nvPr/>
          </p:nvSpPr>
          <p:spPr>
            <a:xfrm>
              <a:off x="4792414" y="1379702"/>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14" name="Circle"/>
            <p:cNvSpPr/>
            <p:nvPr/>
          </p:nvSpPr>
          <p:spPr>
            <a:xfrm>
              <a:off x="5485976" y="301777"/>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15" name="Circle"/>
            <p:cNvSpPr/>
            <p:nvPr/>
          </p:nvSpPr>
          <p:spPr>
            <a:xfrm>
              <a:off x="4352483" y="1203714"/>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16" name="Circle"/>
            <p:cNvSpPr/>
            <p:nvPr/>
          </p:nvSpPr>
          <p:spPr>
            <a:xfrm>
              <a:off x="5709562" y="1751877"/>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17" name="Circle"/>
            <p:cNvSpPr/>
            <p:nvPr/>
          </p:nvSpPr>
          <p:spPr>
            <a:xfrm>
              <a:off x="4792414" y="301777"/>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18" name="Circle"/>
            <p:cNvSpPr/>
            <p:nvPr/>
          </p:nvSpPr>
          <p:spPr>
            <a:xfrm>
              <a:off x="4990383" y="840740"/>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19" name="Circle"/>
            <p:cNvSpPr/>
            <p:nvPr/>
          </p:nvSpPr>
          <p:spPr>
            <a:xfrm>
              <a:off x="8836744" y="738091"/>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0" name="Circle"/>
            <p:cNvSpPr/>
            <p:nvPr/>
          </p:nvSpPr>
          <p:spPr>
            <a:xfrm>
              <a:off x="9276675" y="1277053"/>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1" name="Circle"/>
            <p:cNvSpPr/>
            <p:nvPr/>
          </p:nvSpPr>
          <p:spPr>
            <a:xfrm>
              <a:off x="9938142" y="199128"/>
              <a:ext cx="273841"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2" name="Circle"/>
            <p:cNvSpPr/>
            <p:nvPr/>
          </p:nvSpPr>
          <p:spPr>
            <a:xfrm>
              <a:off x="8836744" y="-1"/>
              <a:ext cx="273841"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3" name="Circle"/>
            <p:cNvSpPr/>
            <p:nvPr/>
          </p:nvSpPr>
          <p:spPr>
            <a:xfrm>
              <a:off x="9938142" y="1277052"/>
              <a:ext cx="273841"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4" name="Circle"/>
            <p:cNvSpPr/>
            <p:nvPr/>
          </p:nvSpPr>
          <p:spPr>
            <a:xfrm>
              <a:off x="9276675" y="199129"/>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5" name="Circle"/>
            <p:cNvSpPr/>
            <p:nvPr/>
          </p:nvSpPr>
          <p:spPr>
            <a:xfrm>
              <a:off x="9474644" y="738091"/>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6" name="Circle"/>
            <p:cNvSpPr/>
            <p:nvPr/>
          </p:nvSpPr>
          <p:spPr>
            <a:xfrm>
              <a:off x="9104853" y="5007713"/>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7" name="Circle"/>
            <p:cNvSpPr/>
            <p:nvPr/>
          </p:nvSpPr>
          <p:spPr>
            <a:xfrm>
              <a:off x="9984716" y="5007713"/>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8" name="Circle"/>
            <p:cNvSpPr/>
            <p:nvPr/>
          </p:nvSpPr>
          <p:spPr>
            <a:xfrm>
              <a:off x="9827373" y="4269376"/>
              <a:ext cx="273842"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29" name="Circle"/>
            <p:cNvSpPr/>
            <p:nvPr/>
          </p:nvSpPr>
          <p:spPr>
            <a:xfrm>
              <a:off x="9827373" y="3531039"/>
              <a:ext cx="273842" cy="273865"/>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0" name="Circle"/>
            <p:cNvSpPr/>
            <p:nvPr/>
          </p:nvSpPr>
          <p:spPr>
            <a:xfrm>
              <a:off x="8738404" y="4034155"/>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1" name="Circle"/>
            <p:cNvSpPr/>
            <p:nvPr/>
          </p:nvSpPr>
          <p:spPr>
            <a:xfrm>
              <a:off x="9257007" y="3630850"/>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2" name="Circle"/>
            <p:cNvSpPr/>
            <p:nvPr/>
          </p:nvSpPr>
          <p:spPr>
            <a:xfrm>
              <a:off x="9387443" y="4508090"/>
              <a:ext cx="273841" cy="273864"/>
            </a:xfrm>
            <a:prstGeom prst="ellipse">
              <a:avLst/>
            </a:prstGeom>
            <a:solidFill>
              <a:schemeClr val="accent3">
                <a:hueOff val="-274225"/>
                <a:satOff val="26768"/>
                <a:lumOff val="11368"/>
              </a:schemeClr>
            </a:solidFill>
            <a:ln w="63500" cap="flat">
              <a:solidFill>
                <a:schemeClr val="accent3">
                  <a:hueOff val="914338"/>
                  <a:satOff val="31515"/>
                  <a:lumOff val="-30790"/>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3" name="Circle"/>
            <p:cNvSpPr/>
            <p:nvPr/>
          </p:nvSpPr>
          <p:spPr>
            <a:xfrm>
              <a:off x="6095679" y="5820730"/>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4" name="Circle"/>
            <p:cNvSpPr/>
            <p:nvPr/>
          </p:nvSpPr>
          <p:spPr>
            <a:xfrm>
              <a:off x="7132060" y="4194695"/>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5" name="Circle"/>
            <p:cNvSpPr/>
            <p:nvPr/>
          </p:nvSpPr>
          <p:spPr>
            <a:xfrm>
              <a:off x="7374087" y="5820730"/>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6" name="Circle"/>
            <p:cNvSpPr/>
            <p:nvPr/>
          </p:nvSpPr>
          <p:spPr>
            <a:xfrm>
              <a:off x="5847238" y="5089632"/>
              <a:ext cx="273842"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7" name="Circle"/>
            <p:cNvSpPr/>
            <p:nvPr/>
          </p:nvSpPr>
          <p:spPr>
            <a:xfrm>
              <a:off x="5131669" y="4593755"/>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8" name="Circle"/>
            <p:cNvSpPr/>
            <p:nvPr/>
          </p:nvSpPr>
          <p:spPr>
            <a:xfrm>
              <a:off x="6095679" y="4358534"/>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9" name="Circle"/>
            <p:cNvSpPr/>
            <p:nvPr/>
          </p:nvSpPr>
          <p:spPr>
            <a:xfrm>
              <a:off x="6656741" y="5089632"/>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40" name="Circle"/>
            <p:cNvSpPr/>
            <p:nvPr/>
          </p:nvSpPr>
          <p:spPr>
            <a:xfrm>
              <a:off x="2181837" y="3467010"/>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41" name="Circle"/>
            <p:cNvSpPr/>
            <p:nvPr/>
          </p:nvSpPr>
          <p:spPr>
            <a:xfrm>
              <a:off x="3061700" y="3467010"/>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42" name="Circle"/>
            <p:cNvSpPr/>
            <p:nvPr/>
          </p:nvSpPr>
          <p:spPr>
            <a:xfrm>
              <a:off x="2181837" y="2895051"/>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43" name="Circle"/>
            <p:cNvSpPr/>
            <p:nvPr/>
          </p:nvSpPr>
          <p:spPr>
            <a:xfrm>
              <a:off x="2621770" y="3291023"/>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44" name="Circle"/>
            <p:cNvSpPr/>
            <p:nvPr/>
          </p:nvSpPr>
          <p:spPr>
            <a:xfrm>
              <a:off x="2446103" y="2323091"/>
              <a:ext cx="273841"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45" name="Circle"/>
            <p:cNvSpPr/>
            <p:nvPr/>
          </p:nvSpPr>
          <p:spPr>
            <a:xfrm>
              <a:off x="3061700" y="2389086"/>
              <a:ext cx="273842" cy="273865"/>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46" name="Circle"/>
            <p:cNvSpPr/>
            <p:nvPr/>
          </p:nvSpPr>
          <p:spPr>
            <a:xfrm>
              <a:off x="2621770" y="3870316"/>
              <a:ext cx="273841" cy="273864"/>
            </a:xfrm>
            <a:prstGeom prst="ellipse">
              <a:avLst/>
            </a:prstGeom>
            <a:solidFill>
              <a:schemeClr val="accent5">
                <a:hueOff val="-152895"/>
                <a:lumOff val="12368"/>
              </a:schemeClr>
            </a:solidFill>
            <a:ln w="635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653" name="support-vector machines are classifiers that divide data by class, aiming to create a margin that’s as wide as possible.…"/>
          <p:cNvSpPr txBox="1"/>
          <p:nvPr/>
        </p:nvSpPr>
        <p:spPr>
          <a:xfrm>
            <a:off x="1377216" y="10534317"/>
            <a:ext cx="10884953" cy="1783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514096" indent="-514096" algn="l" defTabSz="2243271">
              <a:lnSpc>
                <a:spcPct val="120000"/>
              </a:lnSpc>
              <a:buSzPct val="123000"/>
              <a:buChar char="■"/>
              <a:defRPr sz="3128" spc="-62">
                <a:solidFill>
                  <a:srgbClr val="000000"/>
                </a:solidFill>
              </a:defRPr>
            </a:pPr>
            <a:r>
              <a:rPr b="1"/>
              <a:t>support-vector machines</a:t>
            </a:r>
            <a:r>
              <a:t> are classifiers that divide data by class, aiming to create a </a:t>
            </a:r>
            <a:r>
              <a:rPr b="1"/>
              <a:t>margin</a:t>
            </a:r>
            <a:r>
              <a:t> that’s as wide as possible.</a:t>
            </a:r>
          </a:p>
          <a:p>
            <a:pPr marL="514096" indent="-514096" algn="l" defTabSz="2243271">
              <a:lnSpc>
                <a:spcPct val="120000"/>
              </a:lnSpc>
              <a:buSzPct val="123000"/>
              <a:buChar char="■"/>
              <a:defRPr sz="3128" spc="-62">
                <a:solidFill>
                  <a:srgbClr val="000000"/>
                </a:solidFill>
              </a:defRPr>
            </a:pPr>
            <a:r>
              <a:t>They can use non-linear functions</a:t>
            </a:r>
          </a:p>
        </p:txBody>
      </p:sp>
      <p:sp>
        <p:nvSpPr>
          <p:cNvPr id="2" name="Google Shape;403;p55">
            <a:extLst>
              <a:ext uri="{FF2B5EF4-FFF2-40B4-BE49-F238E27FC236}">
                <a16:creationId xmlns:a16="http://schemas.microsoft.com/office/drawing/2014/main" id="{C751351B-EAE3-BEE2-8FBB-17B04F669816}"/>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45</a:t>
            </a:fld>
            <a:endParaRPr lang="en" dirty="0">
              <a:solidFill>
                <a:srgbClr val="004C7F"/>
              </a:solidFill>
              <a:latin typeface="Lato"/>
              <a:ea typeface="Lato"/>
              <a:cs typeface="Lato"/>
              <a:sym typeface="Lato"/>
            </a:endParaRPr>
          </a:p>
        </p:txBody>
      </p:sp>
      <mc:AlternateContent xmlns:mc="http://schemas.openxmlformats.org/markup-compatibility/2006" xmlns:a14="http://schemas.microsoft.com/office/drawing/2010/main">
        <mc:Choice Requires="a14">
          <p:sp>
            <p:nvSpPr>
              <p:cNvPr id="3" name="Equation">
                <a:extLst>
                  <a:ext uri="{FF2B5EF4-FFF2-40B4-BE49-F238E27FC236}">
                    <a16:creationId xmlns:a16="http://schemas.microsoft.com/office/drawing/2014/main" id="{19781A60-65CF-6C53-B4BC-DF6BB5DBDE7E}"/>
                  </a:ext>
                </a:extLst>
              </p:cNvPr>
              <p:cNvSpPr txBox="1"/>
              <p:nvPr/>
            </p:nvSpPr>
            <p:spPr>
              <a:xfrm>
                <a:off x="1492853" y="7070575"/>
                <a:ext cx="9985106" cy="73866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m:rPr>
                          <m:sty m:val="p"/>
                        </m:rPr>
                        <a:rPr lang="en-US" sz="4800" b="0" i="1" smtClean="0">
                          <a:solidFill>
                            <a:srgbClr val="F27100"/>
                          </a:solidFill>
                          <a:latin typeface="Cambria Math" panose="02040503050406030204" pitchFamily="18" charset="0"/>
                        </a:rPr>
                        <m:t>min</m:t>
                      </m:r>
                      <m:r>
                        <a:rPr lang="en-US" sz="4800" i="1">
                          <a:solidFill>
                            <a:srgbClr val="F27100"/>
                          </a:solidFill>
                          <a:latin typeface="Cambria Math" panose="02040503050406030204" pitchFamily="18" charset="0"/>
                        </a:rPr>
                        <m:t>(</m:t>
                      </m:r>
                      <m:r>
                        <m:rPr>
                          <m:nor/>
                        </m:rPr>
                        <a:rPr lang="en-US" sz="4800" i="1">
                          <a:solidFill>
                            <a:srgbClr val="F27100"/>
                          </a:solidFill>
                          <a:latin typeface="Cambria Math" panose="02040503050406030204" pitchFamily="18" charset="0"/>
                        </a:rPr>
                        <m:t>distance</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to</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line</m:t>
                      </m:r>
                      <m:r>
                        <a:rPr lang="en-US" sz="4800" i="1">
                          <a:solidFill>
                            <a:srgbClr val="F27100"/>
                          </a:solidFill>
                          <a:latin typeface="Cambria Math" panose="02040503050406030204" pitchFamily="18" charset="0"/>
                        </a:rPr>
                        <m:t>,</m:t>
                      </m:r>
                      <m:r>
                        <m:rPr>
                          <m:nor/>
                        </m:rPr>
                        <a:rPr lang="en-US" sz="4800" i="1">
                          <a:solidFill>
                            <a:srgbClr val="F27100"/>
                          </a:solidFill>
                          <a:latin typeface="Cambria Math" panose="02040503050406030204" pitchFamily="18" charset="0"/>
                        </a:rPr>
                        <m:t>over</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all</m:t>
                      </m:r>
                      <m:r>
                        <m:rPr>
                          <m:nor/>
                        </m:rPr>
                        <a:rPr lang="en-US" sz="4800" i="1">
                          <a:solidFill>
                            <a:srgbClr val="F27100"/>
                          </a:solidFill>
                          <a:latin typeface="Cambria Math" panose="02040503050406030204" pitchFamily="18" charset="0"/>
                        </a:rPr>
                        <m:t> </m:t>
                      </m:r>
                      <m:r>
                        <m:rPr>
                          <m:nor/>
                        </m:rPr>
                        <a:rPr lang="en-US" sz="4800" i="1">
                          <a:solidFill>
                            <a:srgbClr val="F27100"/>
                          </a:solidFill>
                          <a:latin typeface="Cambria Math" panose="02040503050406030204" pitchFamily="18" charset="0"/>
                        </a:rPr>
                        <m:t>points</m:t>
                      </m:r>
                      <m:r>
                        <a:rPr lang="en-US" sz="4800" i="1">
                          <a:solidFill>
                            <a:srgbClr val="F27100"/>
                          </a:solidFill>
                          <a:latin typeface="Cambria Math" panose="02040503050406030204" pitchFamily="18" charset="0"/>
                        </a:rPr>
                        <m:t>)</m:t>
                      </m:r>
                    </m:oMath>
                  </m:oMathPara>
                </a14:m>
                <a:endParaRPr sz="4800" dirty="0">
                  <a:solidFill>
                    <a:srgbClr val="F27200"/>
                  </a:solidFill>
                </a:endParaRPr>
              </a:p>
            </p:txBody>
          </p:sp>
        </mc:Choice>
        <mc:Fallback xmlns="">
          <p:sp>
            <p:nvSpPr>
              <p:cNvPr id="3" name="Equation">
                <a:extLst>
                  <a:ext uri="{FF2B5EF4-FFF2-40B4-BE49-F238E27FC236}">
                    <a16:creationId xmlns:a16="http://schemas.microsoft.com/office/drawing/2014/main" id="{19781A60-65CF-6C53-B4BC-DF6BB5DBDE7E}"/>
                  </a:ext>
                </a:extLst>
              </p:cNvPr>
              <p:cNvSpPr txBox="1">
                <a:spLocks noRot="1" noChangeAspect="1" noMove="1" noResize="1" noEditPoints="1" noAdjustHandles="1" noChangeArrowheads="1" noChangeShapeType="1" noTextEdit="1"/>
              </p:cNvSpPr>
              <p:nvPr/>
            </p:nvSpPr>
            <p:spPr>
              <a:xfrm>
                <a:off x="1492853" y="7070575"/>
                <a:ext cx="9985106" cy="738664"/>
              </a:xfrm>
              <a:prstGeom prst="rect">
                <a:avLst/>
              </a:prstGeom>
              <a:blipFill>
                <a:blip r:embed="rId4"/>
                <a:stretch>
                  <a:fillRect t="-3390" r="-127" b="-40678"/>
                </a:stretch>
              </a:blipFill>
              <a:ln w="12700">
                <a:miter lim="400000"/>
              </a:ln>
            </p:spPr>
            <p:txBody>
              <a:bodyPr/>
              <a:lstStyle/>
              <a:p>
                <a:r>
                  <a:rPr lang="en-US">
                    <a:noFill/>
                  </a:rPr>
                  <a:t> </a:t>
                </a:r>
              </a:p>
            </p:txBody>
          </p:sp>
        </mc:Fallback>
      </mc:AlternateContent>
      <p:sp>
        <p:nvSpPr>
          <p:cNvPr id="4" name="We want to make this big!">
            <a:extLst>
              <a:ext uri="{FF2B5EF4-FFF2-40B4-BE49-F238E27FC236}">
                <a16:creationId xmlns:a16="http://schemas.microsoft.com/office/drawing/2014/main" id="{8C66D7E8-58F2-635D-FC29-72F7429620E7}"/>
              </a:ext>
            </a:extLst>
          </p:cNvPr>
          <p:cNvSpPr txBox="1"/>
          <p:nvPr/>
        </p:nvSpPr>
        <p:spPr>
          <a:xfrm>
            <a:off x="3270255" y="7792739"/>
            <a:ext cx="714786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rPr dirty="0"/>
              <a:t>We want to make this big!</a:t>
            </a:r>
          </a:p>
        </p:txBody>
      </p:sp>
      <p:grpSp>
        <p:nvGrpSpPr>
          <p:cNvPr id="6" name="Group">
            <a:extLst>
              <a:ext uri="{FF2B5EF4-FFF2-40B4-BE49-F238E27FC236}">
                <a16:creationId xmlns:a16="http://schemas.microsoft.com/office/drawing/2014/main" id="{5B9F843D-511D-0154-B1DC-B20B9B6B6276}"/>
              </a:ext>
            </a:extLst>
          </p:cNvPr>
          <p:cNvGrpSpPr/>
          <p:nvPr/>
        </p:nvGrpSpPr>
        <p:grpSpPr>
          <a:xfrm>
            <a:off x="14760937" y="3284649"/>
            <a:ext cx="416715" cy="1628691"/>
            <a:chOff x="1033845" y="139676"/>
            <a:chExt cx="416715" cy="1628690"/>
          </a:xfrm>
        </p:grpSpPr>
        <p:sp>
          <p:nvSpPr>
            <p:cNvPr id="7" name="even better!">
              <a:extLst>
                <a:ext uri="{FF2B5EF4-FFF2-40B4-BE49-F238E27FC236}">
                  <a16:creationId xmlns:a16="http://schemas.microsoft.com/office/drawing/2014/main" id="{3EDD1C09-C1D2-4BF7-5943-A2B0CBE9942F}"/>
                </a:ext>
              </a:extLst>
            </p:cNvPr>
            <p:cNvSpPr/>
            <p:nvPr/>
          </p:nvSpPr>
          <p:spPr>
            <a:xfrm>
              <a:off x="1450560" y="139676"/>
              <a:ext cx="0" cy="837115"/>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900" b="1">
                  <a:solidFill>
                    <a:schemeClr val="accent4">
                      <a:hueOff val="-1247790"/>
                      <a:lumOff val="-12326"/>
                    </a:schemeClr>
                  </a:solidFill>
                </a:defRPr>
              </a:lvl1pPr>
            </a:lstStyle>
            <a:p>
              <a:r>
                <a:rPr dirty="0"/>
                <a:t>even better!</a:t>
              </a:r>
            </a:p>
          </p:txBody>
        </p:sp>
        <p:pic>
          <p:nvPicPr>
            <p:cNvPr id="8" name="Line Line" descr="Line Line">
              <a:extLst>
                <a:ext uri="{FF2B5EF4-FFF2-40B4-BE49-F238E27FC236}">
                  <a16:creationId xmlns:a16="http://schemas.microsoft.com/office/drawing/2014/main" id="{CD962711-7B49-BBBD-8C85-1328078A16D7}"/>
                </a:ext>
              </a:extLst>
            </p:cNvPr>
            <p:cNvPicPr>
              <a:picLocks/>
            </p:cNvPicPr>
            <p:nvPr/>
          </p:nvPicPr>
          <p:blipFill>
            <a:blip r:embed="rId5"/>
            <a:stretch>
              <a:fillRect/>
            </a:stretch>
          </p:blipFill>
          <p:spPr>
            <a:xfrm rot="6678331">
              <a:off x="634061" y="1009789"/>
              <a:ext cx="1158361" cy="358793"/>
            </a:xfrm>
            <a:prstGeom prst="rect">
              <a:avLst/>
            </a:prstGeom>
            <a:effectLst/>
          </p:spPr>
        </p:pic>
      </p:grpSp>
      <p:sp>
        <p:nvSpPr>
          <p:cNvPr id="11" name="Circle">
            <a:extLst>
              <a:ext uri="{FF2B5EF4-FFF2-40B4-BE49-F238E27FC236}">
                <a16:creationId xmlns:a16="http://schemas.microsoft.com/office/drawing/2014/main" id="{7AC24383-A70C-35CD-E24C-B73B62281032}"/>
              </a:ext>
            </a:extLst>
          </p:cNvPr>
          <p:cNvSpPr/>
          <p:nvPr/>
        </p:nvSpPr>
        <p:spPr>
          <a:xfrm>
            <a:off x="20549105" y="5196943"/>
            <a:ext cx="273841" cy="273865"/>
          </a:xfrm>
          <a:prstGeom prst="ellipse">
            <a:avLst/>
          </a:prstGeom>
          <a:solidFill>
            <a:schemeClr val="accent3">
              <a:hueOff val="-274225"/>
              <a:satOff val="26768"/>
              <a:lumOff val="11368"/>
              <a:alpha val="30108"/>
            </a:schemeClr>
          </a:solidFill>
          <a:ln w="63500">
            <a:solidFill>
              <a:schemeClr val="accent3">
                <a:hueOff val="914338"/>
                <a:satOff val="31515"/>
                <a:lumOff val="-30790"/>
                <a:alpha val="301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 name="Freeform 11">
            <a:extLst>
              <a:ext uri="{FF2B5EF4-FFF2-40B4-BE49-F238E27FC236}">
                <a16:creationId xmlns:a16="http://schemas.microsoft.com/office/drawing/2014/main" id="{80C38AF0-50CC-B677-264A-B7E6DD1D8CE6}"/>
              </a:ext>
            </a:extLst>
          </p:cNvPr>
          <p:cNvSpPr/>
          <p:nvPr/>
        </p:nvSpPr>
        <p:spPr>
          <a:xfrm>
            <a:off x="13411201" y="4793673"/>
            <a:ext cx="7609246" cy="5791200"/>
          </a:xfrm>
          <a:custGeom>
            <a:avLst/>
            <a:gdLst>
              <a:gd name="connsiteX0" fmla="*/ 7703127 w 7703127"/>
              <a:gd name="connsiteY0" fmla="*/ 5791200 h 5791200"/>
              <a:gd name="connsiteX1" fmla="*/ 6206836 w 7703127"/>
              <a:gd name="connsiteY1" fmla="*/ 1191491 h 5791200"/>
              <a:gd name="connsiteX2" fmla="*/ 0 w 7703127"/>
              <a:gd name="connsiteY2" fmla="*/ 0 h 5791200"/>
            </a:gdLst>
            <a:ahLst/>
            <a:cxnLst>
              <a:cxn ang="0">
                <a:pos x="connsiteX0" y="connsiteY0"/>
              </a:cxn>
              <a:cxn ang="0">
                <a:pos x="connsiteX1" y="connsiteY1"/>
              </a:cxn>
              <a:cxn ang="0">
                <a:pos x="connsiteX2" y="connsiteY2"/>
              </a:cxn>
            </a:cxnLst>
            <a:rect l="l" t="t" r="r" b="b"/>
            <a:pathLst>
              <a:path w="7703127" h="5791200">
                <a:moveTo>
                  <a:pt x="7703127" y="5791200"/>
                </a:moveTo>
                <a:cubicBezTo>
                  <a:pt x="7596908" y="3973945"/>
                  <a:pt x="7490690" y="2156691"/>
                  <a:pt x="6206836" y="1191491"/>
                </a:cubicBezTo>
                <a:cubicBezTo>
                  <a:pt x="4922982" y="226291"/>
                  <a:pt x="147782" y="277091"/>
                  <a:pt x="0" y="0"/>
                </a:cubicBezTo>
              </a:path>
            </a:pathLst>
          </a:custGeom>
          <a:noFill/>
          <a:ln w="76200" cap="flat">
            <a:solidFill>
              <a:srgbClr val="EF700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 name="Decision Trees">
            <a:extLst>
              <a:ext uri="{FF2B5EF4-FFF2-40B4-BE49-F238E27FC236}">
                <a16:creationId xmlns:a16="http://schemas.microsoft.com/office/drawing/2014/main" id="{2DAAE5EB-BBAB-0469-57BE-D9C1F3A03F1F}"/>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Support Vector Machines</a:t>
            </a:r>
            <a:endParaRPr sz="6000" dirty="0">
              <a:solidFill>
                <a:srgbClr val="004C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3"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4" name="Image" descr="Image"/>
          <p:cNvPicPr>
            <a:picLocks noChangeAspect="1"/>
          </p:cNvPicPr>
          <p:nvPr/>
        </p:nvPicPr>
        <p:blipFill>
          <a:blip r:embed="rId3"/>
          <a:stretch>
            <a:fillRect/>
          </a:stretch>
        </p:blipFill>
        <p:spPr>
          <a:xfrm>
            <a:off x="4824014" y="3319119"/>
            <a:ext cx="14735972" cy="7077762"/>
          </a:xfrm>
          <a:prstGeom prst="rect">
            <a:avLst/>
          </a:prstGeom>
          <a:ln w="12700">
            <a:miter lim="400000"/>
          </a:ln>
        </p:spPr>
      </p:pic>
      <p:sp>
        <p:nvSpPr>
          <p:cNvPr id="2" name="Google Shape;403;p55">
            <a:extLst>
              <a:ext uri="{FF2B5EF4-FFF2-40B4-BE49-F238E27FC236}">
                <a16:creationId xmlns:a16="http://schemas.microsoft.com/office/drawing/2014/main" id="{D05485CC-E5B4-124B-89E2-21F95637F2F8}"/>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46</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4"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0" name="Image" descr="Image"/>
          <p:cNvPicPr>
            <a:picLocks noChangeAspect="1"/>
          </p:cNvPicPr>
          <p:nvPr/>
        </p:nvPicPr>
        <p:blipFill>
          <a:blip r:embed="rId3"/>
          <a:stretch>
            <a:fillRect/>
          </a:stretch>
        </p:blipFill>
        <p:spPr>
          <a:xfrm>
            <a:off x="4824014" y="1832558"/>
            <a:ext cx="14735972" cy="7077762"/>
          </a:xfrm>
          <a:prstGeom prst="rect">
            <a:avLst/>
          </a:prstGeom>
          <a:ln w="12700">
            <a:miter lim="400000"/>
          </a:ln>
        </p:spPr>
      </p:pic>
      <p:grpSp>
        <p:nvGrpSpPr>
          <p:cNvPr id="1685" name="Group"/>
          <p:cNvGrpSpPr/>
          <p:nvPr/>
        </p:nvGrpSpPr>
        <p:grpSpPr>
          <a:xfrm>
            <a:off x="5052355" y="9194268"/>
            <a:ext cx="10110875" cy="609776"/>
            <a:chOff x="0" y="0"/>
            <a:chExt cx="10110874" cy="609774"/>
          </a:xfrm>
        </p:grpSpPr>
        <p:sp>
          <p:nvSpPr>
            <p:cNvPr id="1681" name="“unalloyed complements”"/>
            <p:cNvSpPr txBox="1"/>
            <p:nvPr/>
          </p:nvSpPr>
          <p:spPr>
            <a:xfrm>
              <a:off x="0" y="-1"/>
              <a:ext cx="5058411"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rgbClr val="000000"/>
                  </a:solidFill>
                  <a:latin typeface="Helvetica Neue Medium"/>
                  <a:ea typeface="Helvetica Neue Medium"/>
                  <a:cs typeface="Helvetica Neue Medium"/>
                  <a:sym typeface="Helvetica Neue Medium"/>
                </a:defRPr>
              </a:lvl1pPr>
            </a:lstStyle>
            <a:p>
              <a:r>
                <a:t>“unalloyed complements”</a:t>
              </a:r>
            </a:p>
          </p:txBody>
        </p:sp>
        <p:pic>
          <p:nvPicPr>
            <p:cNvPr id="1682" name="Line Line" descr="Line Line"/>
            <p:cNvPicPr>
              <a:picLocks/>
            </p:cNvPicPr>
            <p:nvPr/>
          </p:nvPicPr>
          <p:blipFill>
            <a:blip r:embed="rId4"/>
            <a:stretch>
              <a:fillRect/>
            </a:stretch>
          </p:blipFill>
          <p:spPr>
            <a:xfrm>
              <a:off x="6280047" y="102428"/>
              <a:ext cx="1424958" cy="405591"/>
            </a:xfrm>
            <a:prstGeom prst="rect">
              <a:avLst/>
            </a:prstGeom>
            <a:effectLst/>
          </p:spPr>
        </p:pic>
        <p:sp>
          <p:nvSpPr>
            <p:cNvPr id="1684" name="Spam"/>
            <p:cNvSpPr txBox="1"/>
            <p:nvPr/>
          </p:nvSpPr>
          <p:spPr>
            <a:xfrm>
              <a:off x="8871735" y="-1"/>
              <a:ext cx="1239140"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chemeClr val="accent5">
                      <a:hueOff val="-82419"/>
                      <a:satOff val="-9513"/>
                      <a:lumOff val="-16343"/>
                    </a:schemeClr>
                  </a:solidFill>
                  <a:latin typeface="Helvetica Neue Medium"/>
                  <a:ea typeface="Helvetica Neue Medium"/>
                  <a:cs typeface="Helvetica Neue Medium"/>
                  <a:sym typeface="Helvetica Neue Medium"/>
                </a:defRPr>
              </a:lvl1pPr>
            </a:lstStyle>
            <a:p>
              <a:r>
                <a:t>Spam</a:t>
              </a:r>
            </a:p>
          </p:txBody>
        </p:sp>
      </p:grpSp>
      <p:grpSp>
        <p:nvGrpSpPr>
          <p:cNvPr id="1690" name="Group"/>
          <p:cNvGrpSpPr/>
          <p:nvPr/>
        </p:nvGrpSpPr>
        <p:grpSpPr>
          <a:xfrm>
            <a:off x="5039016" y="10087991"/>
            <a:ext cx="10137553" cy="609776"/>
            <a:chOff x="0" y="0"/>
            <a:chExt cx="10137552" cy="609774"/>
          </a:xfrm>
        </p:grpSpPr>
        <p:sp>
          <p:nvSpPr>
            <p:cNvPr id="1686" name="“$100,000 dollars”"/>
            <p:cNvSpPr txBox="1"/>
            <p:nvPr/>
          </p:nvSpPr>
          <p:spPr>
            <a:xfrm>
              <a:off x="0" y="-1"/>
              <a:ext cx="3607131"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rgbClr val="000000"/>
                  </a:solidFill>
                  <a:latin typeface="Helvetica Neue Medium"/>
                  <a:ea typeface="Helvetica Neue Medium"/>
                  <a:cs typeface="Helvetica Neue Medium"/>
                  <a:sym typeface="Helvetica Neue Medium"/>
                </a:defRPr>
              </a:lvl1pPr>
            </a:lstStyle>
            <a:p>
              <a:r>
                <a:t>“$100,000 dollars”</a:t>
              </a:r>
            </a:p>
          </p:txBody>
        </p:sp>
        <p:pic>
          <p:nvPicPr>
            <p:cNvPr id="1687" name="Line Line" descr="Line Line"/>
            <p:cNvPicPr>
              <a:picLocks/>
            </p:cNvPicPr>
            <p:nvPr/>
          </p:nvPicPr>
          <p:blipFill>
            <a:blip r:embed="rId4"/>
            <a:stretch>
              <a:fillRect/>
            </a:stretch>
          </p:blipFill>
          <p:spPr>
            <a:xfrm>
              <a:off x="6334180" y="101755"/>
              <a:ext cx="1424957" cy="405591"/>
            </a:xfrm>
            <a:prstGeom prst="rect">
              <a:avLst/>
            </a:prstGeom>
            <a:effectLst/>
          </p:spPr>
        </p:pic>
        <p:sp>
          <p:nvSpPr>
            <p:cNvPr id="1689" name="Spam"/>
            <p:cNvSpPr txBox="1"/>
            <p:nvPr/>
          </p:nvSpPr>
          <p:spPr>
            <a:xfrm>
              <a:off x="8898413" y="-1"/>
              <a:ext cx="1239140"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chemeClr val="accent5">
                      <a:hueOff val="-82419"/>
                      <a:satOff val="-9513"/>
                      <a:lumOff val="-16343"/>
                    </a:schemeClr>
                  </a:solidFill>
                  <a:latin typeface="Helvetica Neue Medium"/>
                  <a:ea typeface="Helvetica Neue Medium"/>
                  <a:cs typeface="Helvetica Neue Medium"/>
                  <a:sym typeface="Helvetica Neue Medium"/>
                </a:defRPr>
              </a:lvl1pPr>
            </a:lstStyle>
            <a:p>
              <a:r>
                <a:t>Spam</a:t>
              </a:r>
            </a:p>
          </p:txBody>
        </p:sp>
      </p:grpSp>
      <p:grpSp>
        <p:nvGrpSpPr>
          <p:cNvPr id="1695" name="Group"/>
          <p:cNvGrpSpPr/>
          <p:nvPr/>
        </p:nvGrpSpPr>
        <p:grpSpPr>
          <a:xfrm>
            <a:off x="5039016" y="10981715"/>
            <a:ext cx="10137553" cy="609776"/>
            <a:chOff x="0" y="0"/>
            <a:chExt cx="10137552" cy="609774"/>
          </a:xfrm>
        </p:grpSpPr>
        <p:sp>
          <p:nvSpPr>
            <p:cNvPr id="1691" name="“relative dying of cancer”"/>
            <p:cNvSpPr txBox="1"/>
            <p:nvPr/>
          </p:nvSpPr>
          <p:spPr>
            <a:xfrm>
              <a:off x="0" y="-1"/>
              <a:ext cx="4921962"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rgbClr val="000000"/>
                  </a:solidFill>
                  <a:latin typeface="Helvetica Neue Medium"/>
                  <a:ea typeface="Helvetica Neue Medium"/>
                  <a:cs typeface="Helvetica Neue Medium"/>
                  <a:sym typeface="Helvetica Neue Medium"/>
                </a:defRPr>
              </a:lvl1pPr>
            </a:lstStyle>
            <a:p>
              <a:r>
                <a:t>“relative dying of cancer”</a:t>
              </a:r>
            </a:p>
          </p:txBody>
        </p:sp>
        <p:pic>
          <p:nvPicPr>
            <p:cNvPr id="1692" name="Line Line" descr="Line Line"/>
            <p:cNvPicPr>
              <a:picLocks/>
            </p:cNvPicPr>
            <p:nvPr/>
          </p:nvPicPr>
          <p:blipFill>
            <a:blip r:embed="rId4"/>
            <a:stretch>
              <a:fillRect/>
            </a:stretch>
          </p:blipFill>
          <p:spPr>
            <a:xfrm>
              <a:off x="6306725" y="101756"/>
              <a:ext cx="1424958" cy="405591"/>
            </a:xfrm>
            <a:prstGeom prst="rect">
              <a:avLst/>
            </a:prstGeom>
            <a:effectLst/>
          </p:spPr>
        </p:pic>
        <p:sp>
          <p:nvSpPr>
            <p:cNvPr id="1694" name="Spam"/>
            <p:cNvSpPr txBox="1"/>
            <p:nvPr/>
          </p:nvSpPr>
          <p:spPr>
            <a:xfrm>
              <a:off x="8898413" y="-1"/>
              <a:ext cx="1239140"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chemeClr val="accent5">
                      <a:hueOff val="-82419"/>
                      <a:satOff val="-9513"/>
                      <a:lumOff val="-16343"/>
                    </a:schemeClr>
                  </a:solidFill>
                  <a:latin typeface="Helvetica Neue Medium"/>
                  <a:ea typeface="Helvetica Neue Medium"/>
                  <a:cs typeface="Helvetica Neue Medium"/>
                  <a:sym typeface="Helvetica Neue Medium"/>
                </a:defRPr>
              </a:lvl1pPr>
            </a:lstStyle>
            <a:p>
              <a:r>
                <a:t>Spam</a:t>
              </a:r>
            </a:p>
          </p:txBody>
        </p:sp>
      </p:grpSp>
      <p:sp>
        <p:nvSpPr>
          <p:cNvPr id="2" name="Google Shape;403;p55">
            <a:extLst>
              <a:ext uri="{FF2B5EF4-FFF2-40B4-BE49-F238E27FC236}">
                <a16:creationId xmlns:a16="http://schemas.microsoft.com/office/drawing/2014/main" id="{6B26320A-CAB8-BCB7-7A49-F5CE0B53B711}"/>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47</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5" grpId="1" animBg="1" advAuto="0"/>
      <p:bldP spid="1690" grpId="2" animBg="1" advAuto="0"/>
      <p:bldP spid="1695" grpId="3"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5" name="Group"/>
          <p:cNvGrpSpPr/>
          <p:nvPr/>
        </p:nvGrpSpPr>
        <p:grpSpPr>
          <a:xfrm>
            <a:off x="5052355" y="5659389"/>
            <a:ext cx="10110875" cy="609775"/>
            <a:chOff x="0" y="0"/>
            <a:chExt cx="10110874" cy="609774"/>
          </a:xfrm>
        </p:grpSpPr>
        <p:sp>
          <p:nvSpPr>
            <p:cNvPr id="1701" name="“unalloyed complements”"/>
            <p:cNvSpPr txBox="1"/>
            <p:nvPr/>
          </p:nvSpPr>
          <p:spPr>
            <a:xfrm>
              <a:off x="0" y="-1"/>
              <a:ext cx="5058411"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rgbClr val="000000"/>
                  </a:solidFill>
                  <a:latin typeface="Helvetica Neue Medium"/>
                  <a:ea typeface="Helvetica Neue Medium"/>
                  <a:cs typeface="Helvetica Neue Medium"/>
                  <a:sym typeface="Helvetica Neue Medium"/>
                </a:defRPr>
              </a:lvl1pPr>
            </a:lstStyle>
            <a:p>
              <a:r>
                <a:t>“unalloyed complements”</a:t>
              </a:r>
            </a:p>
          </p:txBody>
        </p:sp>
        <p:pic>
          <p:nvPicPr>
            <p:cNvPr id="1702" name="Line Line" descr="Line Line"/>
            <p:cNvPicPr>
              <a:picLocks/>
            </p:cNvPicPr>
            <p:nvPr/>
          </p:nvPicPr>
          <p:blipFill>
            <a:blip r:embed="rId3"/>
            <a:stretch>
              <a:fillRect/>
            </a:stretch>
          </p:blipFill>
          <p:spPr>
            <a:xfrm>
              <a:off x="6280047" y="102428"/>
              <a:ext cx="1424958" cy="405591"/>
            </a:xfrm>
            <a:prstGeom prst="rect">
              <a:avLst/>
            </a:prstGeom>
            <a:effectLst/>
          </p:spPr>
        </p:pic>
        <p:sp>
          <p:nvSpPr>
            <p:cNvPr id="1704" name="Spam"/>
            <p:cNvSpPr txBox="1"/>
            <p:nvPr/>
          </p:nvSpPr>
          <p:spPr>
            <a:xfrm>
              <a:off x="8871735" y="-1"/>
              <a:ext cx="1239140"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chemeClr val="accent5">
                      <a:hueOff val="-82419"/>
                      <a:satOff val="-9513"/>
                      <a:lumOff val="-16343"/>
                    </a:schemeClr>
                  </a:solidFill>
                  <a:latin typeface="Helvetica Neue Medium"/>
                  <a:ea typeface="Helvetica Neue Medium"/>
                  <a:cs typeface="Helvetica Neue Medium"/>
                  <a:sym typeface="Helvetica Neue Medium"/>
                </a:defRPr>
              </a:lvl1pPr>
            </a:lstStyle>
            <a:p>
              <a:r>
                <a:t>Spam</a:t>
              </a:r>
            </a:p>
          </p:txBody>
        </p:sp>
      </p:grpSp>
      <p:grpSp>
        <p:nvGrpSpPr>
          <p:cNvPr id="1710" name="Group"/>
          <p:cNvGrpSpPr/>
          <p:nvPr/>
        </p:nvGrpSpPr>
        <p:grpSpPr>
          <a:xfrm>
            <a:off x="5039016" y="6553112"/>
            <a:ext cx="10137553" cy="609776"/>
            <a:chOff x="0" y="0"/>
            <a:chExt cx="10137552" cy="609774"/>
          </a:xfrm>
        </p:grpSpPr>
        <p:sp>
          <p:nvSpPr>
            <p:cNvPr id="1706" name="“$100,000 dollars”"/>
            <p:cNvSpPr txBox="1"/>
            <p:nvPr/>
          </p:nvSpPr>
          <p:spPr>
            <a:xfrm>
              <a:off x="0" y="-1"/>
              <a:ext cx="3607131"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rgbClr val="000000"/>
                  </a:solidFill>
                  <a:latin typeface="Helvetica Neue Medium"/>
                  <a:ea typeface="Helvetica Neue Medium"/>
                  <a:cs typeface="Helvetica Neue Medium"/>
                  <a:sym typeface="Helvetica Neue Medium"/>
                </a:defRPr>
              </a:lvl1pPr>
            </a:lstStyle>
            <a:p>
              <a:r>
                <a:t>“$100,000 dollars”</a:t>
              </a:r>
            </a:p>
          </p:txBody>
        </p:sp>
        <p:pic>
          <p:nvPicPr>
            <p:cNvPr id="1707" name="Line Line" descr="Line Line"/>
            <p:cNvPicPr>
              <a:picLocks/>
            </p:cNvPicPr>
            <p:nvPr/>
          </p:nvPicPr>
          <p:blipFill>
            <a:blip r:embed="rId3"/>
            <a:stretch>
              <a:fillRect/>
            </a:stretch>
          </p:blipFill>
          <p:spPr>
            <a:xfrm>
              <a:off x="6334180" y="101755"/>
              <a:ext cx="1424957" cy="405591"/>
            </a:xfrm>
            <a:prstGeom prst="rect">
              <a:avLst/>
            </a:prstGeom>
            <a:effectLst/>
          </p:spPr>
        </p:pic>
        <p:sp>
          <p:nvSpPr>
            <p:cNvPr id="1709" name="Spam"/>
            <p:cNvSpPr txBox="1"/>
            <p:nvPr/>
          </p:nvSpPr>
          <p:spPr>
            <a:xfrm>
              <a:off x="8898413" y="-1"/>
              <a:ext cx="1239140"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chemeClr val="accent5">
                      <a:hueOff val="-82419"/>
                      <a:satOff val="-9513"/>
                      <a:lumOff val="-16343"/>
                    </a:schemeClr>
                  </a:solidFill>
                  <a:latin typeface="Helvetica Neue Medium"/>
                  <a:ea typeface="Helvetica Neue Medium"/>
                  <a:cs typeface="Helvetica Neue Medium"/>
                  <a:sym typeface="Helvetica Neue Medium"/>
                </a:defRPr>
              </a:lvl1pPr>
            </a:lstStyle>
            <a:p>
              <a:r>
                <a:t>Spam</a:t>
              </a:r>
            </a:p>
          </p:txBody>
        </p:sp>
      </p:grpSp>
      <p:grpSp>
        <p:nvGrpSpPr>
          <p:cNvPr id="1715" name="Group"/>
          <p:cNvGrpSpPr/>
          <p:nvPr/>
        </p:nvGrpSpPr>
        <p:grpSpPr>
          <a:xfrm>
            <a:off x="5039016" y="7446836"/>
            <a:ext cx="10137553" cy="609775"/>
            <a:chOff x="0" y="0"/>
            <a:chExt cx="10137552" cy="609774"/>
          </a:xfrm>
        </p:grpSpPr>
        <p:sp>
          <p:nvSpPr>
            <p:cNvPr id="1711" name="“relative dying of cancer”"/>
            <p:cNvSpPr txBox="1"/>
            <p:nvPr/>
          </p:nvSpPr>
          <p:spPr>
            <a:xfrm>
              <a:off x="0" y="-1"/>
              <a:ext cx="4921962"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rgbClr val="000000"/>
                  </a:solidFill>
                  <a:latin typeface="Helvetica Neue Medium"/>
                  <a:ea typeface="Helvetica Neue Medium"/>
                  <a:cs typeface="Helvetica Neue Medium"/>
                  <a:sym typeface="Helvetica Neue Medium"/>
                </a:defRPr>
              </a:lvl1pPr>
            </a:lstStyle>
            <a:p>
              <a:r>
                <a:t>“relative dying of cancer”</a:t>
              </a:r>
            </a:p>
          </p:txBody>
        </p:sp>
        <p:pic>
          <p:nvPicPr>
            <p:cNvPr id="1712" name="Line Line" descr="Line Line"/>
            <p:cNvPicPr>
              <a:picLocks/>
            </p:cNvPicPr>
            <p:nvPr/>
          </p:nvPicPr>
          <p:blipFill>
            <a:blip r:embed="rId3"/>
            <a:stretch>
              <a:fillRect/>
            </a:stretch>
          </p:blipFill>
          <p:spPr>
            <a:xfrm>
              <a:off x="6306725" y="101756"/>
              <a:ext cx="1424958" cy="405591"/>
            </a:xfrm>
            <a:prstGeom prst="rect">
              <a:avLst/>
            </a:prstGeom>
            <a:effectLst/>
          </p:spPr>
        </p:pic>
        <p:sp>
          <p:nvSpPr>
            <p:cNvPr id="1714" name="Spam"/>
            <p:cNvSpPr txBox="1"/>
            <p:nvPr/>
          </p:nvSpPr>
          <p:spPr>
            <a:xfrm>
              <a:off x="8898413" y="-1"/>
              <a:ext cx="1239140" cy="609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lnSpc>
                  <a:spcPct val="120000"/>
                </a:lnSpc>
                <a:defRPr sz="3400" spc="-68">
                  <a:solidFill>
                    <a:schemeClr val="accent5">
                      <a:hueOff val="-82419"/>
                      <a:satOff val="-9513"/>
                      <a:lumOff val="-16343"/>
                    </a:schemeClr>
                  </a:solidFill>
                  <a:latin typeface="Helvetica Neue Medium"/>
                  <a:ea typeface="Helvetica Neue Medium"/>
                  <a:cs typeface="Helvetica Neue Medium"/>
                  <a:sym typeface="Helvetica Neue Medium"/>
                </a:defRPr>
              </a:lvl1pPr>
            </a:lstStyle>
            <a:p>
              <a:r>
                <a:t>Spam</a:t>
              </a:r>
            </a:p>
          </p:txBody>
        </p:sp>
      </p:grpSp>
      <p:sp>
        <p:nvSpPr>
          <p:cNvPr id="1716" name="IF we have this"/>
          <p:cNvSpPr txBox="1"/>
          <p:nvPr/>
        </p:nvSpPr>
        <p:spPr>
          <a:xfrm>
            <a:off x="5128542" y="5101129"/>
            <a:ext cx="2281734"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chemeClr val="accent4">
                    <a:hueOff val="-1247790"/>
                    <a:lumOff val="-12326"/>
                  </a:schemeClr>
                </a:solidFill>
              </a:defRPr>
            </a:lvl1pPr>
          </a:lstStyle>
          <a:p>
            <a:r>
              <a:t>IF we have this</a:t>
            </a:r>
          </a:p>
        </p:txBody>
      </p:sp>
      <p:sp>
        <p:nvSpPr>
          <p:cNvPr id="1717" name="we get this"/>
          <p:cNvSpPr txBox="1"/>
          <p:nvPr/>
        </p:nvSpPr>
        <p:spPr>
          <a:xfrm>
            <a:off x="14487213" y="5101129"/>
            <a:ext cx="170566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chemeClr val="accent4">
                    <a:hueOff val="-1247790"/>
                    <a:lumOff val="-12326"/>
                  </a:schemeClr>
                </a:solidFill>
              </a:defRPr>
            </a:lvl1pPr>
          </a:lstStyle>
          <a:p>
            <a:r>
              <a:t>we get this</a:t>
            </a:r>
          </a:p>
        </p:txBody>
      </p:sp>
      <p:sp>
        <p:nvSpPr>
          <p:cNvPr id="2" name="Google Shape;403;p55">
            <a:extLst>
              <a:ext uri="{FF2B5EF4-FFF2-40B4-BE49-F238E27FC236}">
                <a16:creationId xmlns:a16="http://schemas.microsoft.com/office/drawing/2014/main" id="{6F0C4F40-79C2-C20E-74F6-5CB93AEBC5C1}"/>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48</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6" grpId="1" animBg="1" advAuto="0"/>
      <p:bldP spid="1717"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 name="we get this"/>
          <p:cNvSpPr txBox="1"/>
          <p:nvPr/>
        </p:nvSpPr>
        <p:spPr>
          <a:xfrm>
            <a:off x="7454549" y="6373199"/>
            <a:ext cx="3893783"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4">
                    <a:hueOff val="-1247790"/>
                    <a:lumOff val="-12326"/>
                  </a:schemeClr>
                </a:solidFill>
              </a:defRPr>
            </a:lvl1pPr>
          </a:lstStyle>
          <a:p>
            <a:r>
              <a:t>we get this</a:t>
            </a:r>
          </a:p>
        </p:txBody>
      </p:sp>
      <p:sp>
        <p:nvSpPr>
          <p:cNvPr id="1724" name="IF we have this"/>
          <p:cNvSpPr txBox="1"/>
          <p:nvPr/>
        </p:nvSpPr>
        <p:spPr>
          <a:xfrm>
            <a:off x="11464989" y="6373199"/>
            <a:ext cx="5261954"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4">
                    <a:hueOff val="-1247790"/>
                    <a:lumOff val="-12326"/>
                  </a:schemeClr>
                </a:solidFill>
              </a:defRPr>
            </a:lvl1pPr>
          </a:lstStyle>
          <a:p>
            <a:r>
              <a:t>IF we have this</a:t>
            </a:r>
          </a:p>
        </p:txBody>
      </p:sp>
      <p:sp>
        <p:nvSpPr>
          <p:cNvPr id="2" name="Google Shape;403;p55">
            <a:extLst>
              <a:ext uri="{FF2B5EF4-FFF2-40B4-BE49-F238E27FC236}">
                <a16:creationId xmlns:a16="http://schemas.microsoft.com/office/drawing/2014/main" id="{4627EA43-EA32-29B2-0AAA-AD5DCB706F57}"/>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49</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Decision Trees"/>
          <p:cNvSpPr txBox="1"/>
          <p:nvPr/>
        </p:nvSpPr>
        <p:spPr>
          <a:xfrm>
            <a:off x="6835858" y="3707702"/>
            <a:ext cx="10712283" cy="6300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633687">
              <a:defRPr sz="20100" b="1" spc="-402">
                <a:solidFill>
                  <a:schemeClr val="accent2">
                    <a:hueOff val="192982"/>
                    <a:satOff val="17755"/>
                    <a:lumOff val="-28483"/>
                  </a:schemeClr>
                </a:solidFill>
              </a:defRPr>
            </a:lvl1pPr>
          </a:lstStyle>
          <a:p>
            <a:r>
              <a:rPr dirty="0">
                <a:solidFill>
                  <a:srgbClr val="004C7F"/>
                </a:solidFill>
              </a:rPr>
              <a:t>Decision Trees</a:t>
            </a:r>
          </a:p>
        </p:txBody>
      </p:sp>
      <p:sp>
        <p:nvSpPr>
          <p:cNvPr id="2" name="Google Shape;403;p55">
            <a:extLst>
              <a:ext uri="{FF2B5EF4-FFF2-40B4-BE49-F238E27FC236}">
                <a16:creationId xmlns:a16="http://schemas.microsoft.com/office/drawing/2014/main" id="{2E3F929B-02E3-7DC4-A1A5-CAC279436499}"/>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28" name="Equation"/>
              <p:cNvSpPr txBox="1"/>
              <p:nvPr/>
            </p:nvSpPr>
            <p:spPr>
              <a:xfrm>
                <a:off x="10803565" y="6737651"/>
                <a:ext cx="2776870" cy="136192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2200" i="1">
                          <a:solidFill>
                            <a:srgbClr val="000000"/>
                          </a:solidFill>
                          <a:latin typeface="Cambria Math" panose="02040503050406030204" pitchFamily="18" charset="0"/>
                        </a:rPr>
                        <m:t>𝐴</m:t>
                      </m:r>
                      <m:r>
                        <a:rPr sz="12200" i="1">
                          <a:solidFill>
                            <a:srgbClr val="000000"/>
                          </a:solidFill>
                          <a:latin typeface="Cambria Math" panose="02040503050406030204" pitchFamily="18" charset="0"/>
                        </a:rPr>
                        <m:t>|</m:t>
                      </m:r>
                      <m:r>
                        <a:rPr sz="12200" i="1">
                          <a:solidFill>
                            <a:srgbClr val="000000"/>
                          </a:solidFill>
                          <a:latin typeface="Cambria Math" panose="02040503050406030204" pitchFamily="18" charset="0"/>
                        </a:rPr>
                        <m:t>𝐵</m:t>
                      </m:r>
                    </m:oMath>
                  </m:oMathPara>
                </a14:m>
                <a:endParaRPr sz="12200"/>
              </a:p>
            </p:txBody>
          </p:sp>
        </mc:Choice>
        <mc:Fallback xmlns="">
          <p:sp>
            <p:nvSpPr>
              <p:cNvPr id="1728" name="Equation"/>
              <p:cNvSpPr txBox="1">
                <a:spLocks noRot="1" noChangeAspect="1" noMove="1" noResize="1" noEditPoints="1" noAdjustHandles="1" noChangeArrowheads="1" noChangeShapeType="1" noTextEdit="1"/>
              </p:cNvSpPr>
              <p:nvPr/>
            </p:nvSpPr>
            <p:spPr>
              <a:xfrm>
                <a:off x="10803565" y="6737651"/>
                <a:ext cx="2776870" cy="1361924"/>
              </a:xfrm>
              <a:prstGeom prst="rect">
                <a:avLst/>
              </a:prstGeom>
              <a:blipFill>
                <a:blip r:embed="rId3"/>
                <a:stretch>
                  <a:fillRect l="-14545" r="-12727" b="-87037"/>
                </a:stretch>
              </a:blipFill>
              <a:ln w="12700">
                <a:miter lim="400000"/>
              </a:ln>
            </p:spPr>
            <p:txBody>
              <a:bodyPr/>
              <a:lstStyle/>
              <a:p>
                <a:r>
                  <a:rPr lang="en-US">
                    <a:noFill/>
                  </a:rPr>
                  <a:t> </a:t>
                </a:r>
              </a:p>
            </p:txBody>
          </p:sp>
        </mc:Fallback>
      </mc:AlternateContent>
      <p:sp>
        <p:nvSpPr>
          <p:cNvPr id="1729" name="we get this"/>
          <p:cNvSpPr txBox="1"/>
          <p:nvPr/>
        </p:nvSpPr>
        <p:spPr>
          <a:xfrm>
            <a:off x="8343549" y="5357199"/>
            <a:ext cx="3893783"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4">
                    <a:hueOff val="-1247790"/>
                    <a:lumOff val="-12326"/>
                  </a:schemeClr>
                </a:solidFill>
              </a:defRPr>
            </a:lvl1pPr>
          </a:lstStyle>
          <a:p>
            <a:r>
              <a:t>we get this</a:t>
            </a:r>
          </a:p>
        </p:txBody>
      </p:sp>
      <p:sp>
        <p:nvSpPr>
          <p:cNvPr id="1730" name="IF we have this"/>
          <p:cNvSpPr txBox="1"/>
          <p:nvPr/>
        </p:nvSpPr>
        <p:spPr>
          <a:xfrm>
            <a:off x="12353989" y="5357199"/>
            <a:ext cx="5261954"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4">
                    <a:hueOff val="-1247790"/>
                    <a:lumOff val="-12326"/>
                  </a:schemeClr>
                </a:solidFill>
              </a:defRPr>
            </a:lvl1pPr>
          </a:lstStyle>
          <a:p>
            <a:r>
              <a:t>IF we have this</a:t>
            </a:r>
          </a:p>
        </p:txBody>
      </p:sp>
      <p:sp>
        <p:nvSpPr>
          <p:cNvPr id="2" name="Google Shape;403;p55">
            <a:extLst>
              <a:ext uri="{FF2B5EF4-FFF2-40B4-BE49-F238E27FC236}">
                <a16:creationId xmlns:a16="http://schemas.microsoft.com/office/drawing/2014/main" id="{860B00B6-F0CA-EA78-D17C-2F9A85DDAAF8}"/>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50</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36" name="Equation"/>
              <p:cNvSpPr txBox="1"/>
              <p:nvPr/>
            </p:nvSpPr>
            <p:spPr>
              <a:xfrm>
                <a:off x="10803565" y="6737651"/>
                <a:ext cx="2776870" cy="136192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2200" i="1">
                          <a:solidFill>
                            <a:srgbClr val="FF0000"/>
                          </a:solidFill>
                          <a:latin typeface="Cambria Math" panose="02040503050406030204" pitchFamily="18" charset="0"/>
                        </a:rPr>
                        <m:t>𝐴</m:t>
                      </m:r>
                      <m:r>
                        <a:rPr sz="12200" i="1">
                          <a:solidFill>
                            <a:srgbClr val="000000"/>
                          </a:solidFill>
                          <a:latin typeface="Cambria Math" panose="02040503050406030204" pitchFamily="18" charset="0"/>
                        </a:rPr>
                        <m:t>|</m:t>
                      </m:r>
                      <m:r>
                        <a:rPr sz="12200" i="1">
                          <a:solidFill>
                            <a:srgbClr val="0000FF"/>
                          </a:solidFill>
                          <a:latin typeface="Cambria Math" panose="02040503050406030204" pitchFamily="18" charset="0"/>
                        </a:rPr>
                        <m:t>𝐵</m:t>
                      </m:r>
                    </m:oMath>
                  </m:oMathPara>
                </a14:m>
                <a:endParaRPr sz="12200"/>
              </a:p>
            </p:txBody>
          </p:sp>
        </mc:Choice>
        <mc:Fallback xmlns="">
          <p:sp>
            <p:nvSpPr>
              <p:cNvPr id="1736" name="Equation"/>
              <p:cNvSpPr txBox="1">
                <a:spLocks noRot="1" noChangeAspect="1" noMove="1" noResize="1" noEditPoints="1" noAdjustHandles="1" noChangeArrowheads="1" noChangeShapeType="1" noTextEdit="1"/>
              </p:cNvSpPr>
              <p:nvPr/>
            </p:nvSpPr>
            <p:spPr>
              <a:xfrm>
                <a:off x="10803565" y="6737651"/>
                <a:ext cx="2776870" cy="1361924"/>
              </a:xfrm>
              <a:prstGeom prst="rect">
                <a:avLst/>
              </a:prstGeom>
              <a:blipFill>
                <a:blip r:embed="rId2"/>
                <a:stretch>
                  <a:fillRect l="-14545" r="-12727" b="-87037"/>
                </a:stretch>
              </a:blipFill>
              <a:ln w="12700">
                <a:miter lim="400000"/>
              </a:ln>
            </p:spPr>
            <p:txBody>
              <a:bodyPr/>
              <a:lstStyle/>
              <a:p>
                <a:r>
                  <a:rPr lang="en-US">
                    <a:noFill/>
                  </a:rPr>
                  <a:t> </a:t>
                </a:r>
              </a:p>
            </p:txBody>
          </p:sp>
        </mc:Fallback>
      </mc:AlternateContent>
      <p:sp>
        <p:nvSpPr>
          <p:cNvPr id="1737" name="Is Spam…"/>
          <p:cNvSpPr txBox="1"/>
          <p:nvPr/>
        </p:nvSpPr>
        <p:spPr>
          <a:xfrm>
            <a:off x="9945585" y="9538112"/>
            <a:ext cx="4492830" cy="1256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93699" indent="-393699" algn="l">
              <a:buSzPct val="123000"/>
              <a:buChar char="-"/>
              <a:defRPr sz="3800" b="1">
                <a:solidFill>
                  <a:schemeClr val="accent5">
                    <a:hueOff val="-82419"/>
                    <a:satOff val="-9513"/>
                    <a:lumOff val="-16343"/>
                  </a:schemeClr>
                </a:solidFill>
              </a:defRPr>
            </a:pPr>
            <a:r>
              <a:t>Is Spam</a:t>
            </a:r>
          </a:p>
          <a:p>
            <a:pPr marL="393699" indent="-393699" algn="l">
              <a:buSzPct val="123000"/>
              <a:buChar char="-"/>
              <a:defRPr sz="3800" b="1">
                <a:solidFill>
                  <a:schemeClr val="accent1">
                    <a:hueOff val="114395"/>
                    <a:lumOff val="-24975"/>
                  </a:schemeClr>
                </a:solidFill>
              </a:defRPr>
            </a:pPr>
            <a:r>
              <a:t>“Nigerian Prince”</a:t>
            </a:r>
          </a:p>
        </p:txBody>
      </p:sp>
      <p:sp>
        <p:nvSpPr>
          <p:cNvPr id="1738" name="we get this"/>
          <p:cNvSpPr txBox="1"/>
          <p:nvPr/>
        </p:nvSpPr>
        <p:spPr>
          <a:xfrm>
            <a:off x="8343549" y="5357199"/>
            <a:ext cx="3893783"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5">
                    <a:hueOff val="-82419"/>
                    <a:satOff val="-9513"/>
                    <a:lumOff val="-16343"/>
                  </a:schemeClr>
                </a:solidFill>
              </a:defRPr>
            </a:lvl1pPr>
          </a:lstStyle>
          <a:p>
            <a:r>
              <a:t>we get this</a:t>
            </a:r>
          </a:p>
        </p:txBody>
      </p:sp>
      <p:sp>
        <p:nvSpPr>
          <p:cNvPr id="1739" name="IF we have this"/>
          <p:cNvSpPr txBox="1"/>
          <p:nvPr/>
        </p:nvSpPr>
        <p:spPr>
          <a:xfrm>
            <a:off x="12353989" y="5357199"/>
            <a:ext cx="5261954"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1">
                    <a:lumOff val="-13575"/>
                  </a:schemeClr>
                </a:solidFill>
              </a:defRPr>
            </a:lvl1pPr>
          </a:lstStyle>
          <a:p>
            <a:r>
              <a:t>IF we have this</a:t>
            </a:r>
          </a:p>
        </p:txBody>
      </p:sp>
      <p:sp>
        <p:nvSpPr>
          <p:cNvPr id="2" name="Google Shape;403;p55">
            <a:extLst>
              <a:ext uri="{FF2B5EF4-FFF2-40B4-BE49-F238E27FC236}">
                <a16:creationId xmlns:a16="http://schemas.microsoft.com/office/drawing/2014/main" id="{44517664-2E02-EAFD-A8AD-33992574FE1E}"/>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51</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3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3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7" grpId="1" build="p" bldLvl="5"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3" name="Equation"/>
              <p:cNvSpPr txBox="1"/>
              <p:nvPr/>
            </p:nvSpPr>
            <p:spPr>
              <a:xfrm>
                <a:off x="5868073" y="6791007"/>
                <a:ext cx="13777609" cy="1392137"/>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2200" i="1">
                          <a:solidFill>
                            <a:srgbClr val="FF0000"/>
                          </a:solidFill>
                          <a:latin typeface="Cambria Math" panose="02040503050406030204" pitchFamily="18" charset="0"/>
                        </a:rPr>
                        <m:t>𝑠𝑝𝑎𝑚</m:t>
                      </m:r>
                      <m:r>
                        <a:rPr sz="12200" i="1">
                          <a:solidFill>
                            <a:srgbClr val="000000"/>
                          </a:solidFill>
                          <a:latin typeface="Cambria Math" panose="02040503050406030204" pitchFamily="18" charset="0"/>
                        </a:rPr>
                        <m:t>|</m:t>
                      </m:r>
                      <m:r>
                        <a:rPr sz="12200" i="1">
                          <a:solidFill>
                            <a:srgbClr val="0000FF"/>
                          </a:solidFill>
                          <a:latin typeface="Cambria Math" panose="02040503050406030204" pitchFamily="18" charset="0"/>
                        </a:rPr>
                        <m:t>𝑛𝑖𝑔𝑒𝑟𝑖𝑎𝑛𝑝𝑟𝑖𝑛𝑐𝑒</m:t>
                      </m:r>
                    </m:oMath>
                  </m:oMathPara>
                </a14:m>
                <a:endParaRPr sz="12200"/>
              </a:p>
            </p:txBody>
          </p:sp>
        </mc:Choice>
        <mc:Fallback xmlns="">
          <p:sp>
            <p:nvSpPr>
              <p:cNvPr id="1743" name="Equation"/>
              <p:cNvSpPr txBox="1">
                <a:spLocks noRot="1" noChangeAspect="1" noMove="1" noResize="1" noEditPoints="1" noAdjustHandles="1" noChangeArrowheads="1" noChangeShapeType="1" noTextEdit="1"/>
              </p:cNvSpPr>
              <p:nvPr/>
            </p:nvSpPr>
            <p:spPr>
              <a:xfrm>
                <a:off x="5868073" y="6791007"/>
                <a:ext cx="13777609" cy="1392137"/>
              </a:xfrm>
              <a:prstGeom prst="rect">
                <a:avLst/>
              </a:prstGeom>
              <a:blipFill>
                <a:blip r:embed="rId2"/>
                <a:stretch>
                  <a:fillRect l="-3867" r="-12247" b="-81982"/>
                </a:stretch>
              </a:blipFill>
              <a:ln w="12700">
                <a:miter lim="400000"/>
              </a:ln>
            </p:spPr>
            <p:txBody>
              <a:bodyPr/>
              <a:lstStyle/>
              <a:p>
                <a:r>
                  <a:rPr lang="en-US">
                    <a:noFill/>
                  </a:rPr>
                  <a:t> </a:t>
                </a:r>
              </a:p>
            </p:txBody>
          </p:sp>
        </mc:Fallback>
      </mc:AlternateContent>
      <p:sp>
        <p:nvSpPr>
          <p:cNvPr id="1744" name="we get this"/>
          <p:cNvSpPr txBox="1"/>
          <p:nvPr/>
        </p:nvSpPr>
        <p:spPr>
          <a:xfrm>
            <a:off x="6298849" y="5357199"/>
            <a:ext cx="3893783"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5">
                    <a:hueOff val="-82419"/>
                    <a:satOff val="-9513"/>
                    <a:lumOff val="-16343"/>
                  </a:schemeClr>
                </a:solidFill>
              </a:defRPr>
            </a:lvl1pPr>
          </a:lstStyle>
          <a:p>
            <a:r>
              <a:t>we get this</a:t>
            </a:r>
          </a:p>
        </p:txBody>
      </p:sp>
      <p:sp>
        <p:nvSpPr>
          <p:cNvPr id="1745" name="IF we have this"/>
          <p:cNvSpPr txBox="1"/>
          <p:nvPr/>
        </p:nvSpPr>
        <p:spPr>
          <a:xfrm>
            <a:off x="10309289" y="5357199"/>
            <a:ext cx="5261954"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1">
                    <a:lumOff val="-13575"/>
                  </a:schemeClr>
                </a:solidFill>
              </a:defRPr>
            </a:lvl1pPr>
          </a:lstStyle>
          <a:p>
            <a:r>
              <a:t>IF we have this</a:t>
            </a:r>
          </a:p>
        </p:txBody>
      </p:sp>
      <p:sp>
        <p:nvSpPr>
          <p:cNvPr id="2" name="Google Shape;403;p55">
            <a:extLst>
              <a:ext uri="{FF2B5EF4-FFF2-40B4-BE49-F238E27FC236}">
                <a16:creationId xmlns:a16="http://schemas.microsoft.com/office/drawing/2014/main" id="{DB952EBB-EABE-D3C7-197C-61F96241284B}"/>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52</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9" name="Equation"/>
              <p:cNvSpPr txBox="1"/>
              <p:nvPr/>
            </p:nvSpPr>
            <p:spPr>
              <a:xfrm>
                <a:off x="4289810" y="6476003"/>
                <a:ext cx="17714721" cy="1877437"/>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12200" b="0" i="1" smtClean="0">
                          <a:solidFill>
                            <a:schemeClr val="bg2">
                              <a:lumMod val="10000"/>
                            </a:schemeClr>
                          </a:solidFill>
                          <a:latin typeface="Cambria Math" panose="02040503050406030204" pitchFamily="18" charset="0"/>
                        </a:rPr>
                        <m:t>𝑃</m:t>
                      </m:r>
                      <m:r>
                        <a:rPr lang="en-US" sz="12200" b="0" i="1" smtClean="0">
                          <a:solidFill>
                            <a:schemeClr val="bg2">
                              <a:lumMod val="10000"/>
                            </a:schemeClr>
                          </a:solidFill>
                          <a:latin typeface="Cambria Math" panose="02040503050406030204" pitchFamily="18" charset="0"/>
                        </a:rPr>
                        <m:t>(</m:t>
                      </m:r>
                      <m:r>
                        <a:rPr lang="en-US" sz="12200" i="1">
                          <a:solidFill>
                            <a:srgbClr val="FF0000"/>
                          </a:solidFill>
                          <a:latin typeface="Cambria Math" panose="02040503050406030204" pitchFamily="18" charset="0"/>
                        </a:rPr>
                        <m:t>𝑠𝑝𝑎𝑚</m:t>
                      </m:r>
                      <m:r>
                        <a:rPr lang="en-US" sz="12200" i="1">
                          <a:solidFill>
                            <a:srgbClr val="000000"/>
                          </a:solidFill>
                          <a:latin typeface="Cambria Math" panose="02040503050406030204" pitchFamily="18" charset="0"/>
                        </a:rPr>
                        <m:t>|</m:t>
                      </m:r>
                      <m:r>
                        <a:rPr lang="en-US" sz="12200" i="1">
                          <a:solidFill>
                            <a:srgbClr val="0000FF"/>
                          </a:solidFill>
                          <a:latin typeface="Cambria Math" panose="02040503050406030204" pitchFamily="18" charset="0"/>
                        </a:rPr>
                        <m:t>𝑛𝑖𝑔𝑒𝑟𝑖𝑎𝑛𝑝𝑟𝑖𝑛𝑐𝑒</m:t>
                      </m:r>
                      <m:r>
                        <a:rPr lang="en-US" sz="12200" b="0" i="1" smtClean="0">
                          <a:solidFill>
                            <a:schemeClr val="bg2">
                              <a:lumMod val="10000"/>
                            </a:schemeClr>
                          </a:solidFill>
                          <a:latin typeface="Cambria Math" panose="02040503050406030204" pitchFamily="18" charset="0"/>
                        </a:rPr>
                        <m:t>)</m:t>
                      </m:r>
                    </m:oMath>
                  </m:oMathPara>
                </a14:m>
                <a:endParaRPr sz="12200" dirty="0"/>
              </a:p>
            </p:txBody>
          </p:sp>
        </mc:Choice>
        <mc:Fallback xmlns="">
          <p:sp>
            <p:nvSpPr>
              <p:cNvPr id="1749" name="Equation"/>
              <p:cNvSpPr txBox="1">
                <a:spLocks noRot="1" noChangeAspect="1" noMove="1" noResize="1" noEditPoints="1" noAdjustHandles="1" noChangeArrowheads="1" noChangeShapeType="1" noTextEdit="1"/>
              </p:cNvSpPr>
              <p:nvPr/>
            </p:nvSpPr>
            <p:spPr>
              <a:xfrm>
                <a:off x="4289810" y="6476003"/>
                <a:ext cx="17714721" cy="1877437"/>
              </a:xfrm>
              <a:prstGeom prst="rect">
                <a:avLst/>
              </a:prstGeom>
              <a:blipFill>
                <a:blip r:embed="rId3"/>
                <a:stretch>
                  <a:fillRect l="-1218" r="-2364" b="-36913"/>
                </a:stretch>
              </a:blipFill>
              <a:ln w="12700" cap="flat">
                <a:noFill/>
                <a:miter lim="400000"/>
              </a:ln>
              <a:effectLst/>
            </p:spPr>
            <p:txBody>
              <a:bodyPr/>
              <a:lstStyle/>
              <a:p>
                <a:r>
                  <a:rPr lang="en-US">
                    <a:noFill/>
                  </a:rPr>
                  <a:t> </a:t>
                </a:r>
              </a:p>
            </p:txBody>
          </p:sp>
        </mc:Fallback>
      </mc:AlternateContent>
      <p:sp>
        <p:nvSpPr>
          <p:cNvPr id="1753" name="high?"/>
          <p:cNvSpPr txBox="1"/>
          <p:nvPr/>
        </p:nvSpPr>
        <p:spPr>
          <a:xfrm>
            <a:off x="6609595" y="9596834"/>
            <a:ext cx="2106428"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300">
                <a:solidFill>
                  <a:schemeClr val="accent4">
                    <a:hueOff val="-1247790"/>
                    <a:lumOff val="-12326"/>
                  </a:schemeClr>
                </a:solidFill>
                <a:latin typeface="Helvetica Neue Medium"/>
                <a:ea typeface="Helvetica Neue Medium"/>
                <a:cs typeface="Helvetica Neue Medium"/>
                <a:sym typeface="Helvetica Neue Medium"/>
              </a:defRPr>
            </a:lvl1pPr>
          </a:lstStyle>
          <a:p>
            <a:r>
              <a:t>high?</a:t>
            </a:r>
          </a:p>
        </p:txBody>
      </p:sp>
      <p:sp>
        <p:nvSpPr>
          <p:cNvPr id="1754" name="low?"/>
          <p:cNvSpPr txBox="1"/>
          <p:nvPr/>
        </p:nvSpPr>
        <p:spPr>
          <a:xfrm>
            <a:off x="6609595" y="10503897"/>
            <a:ext cx="2106428" cy="74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300">
                <a:solidFill>
                  <a:schemeClr val="accent4">
                    <a:hueOff val="-1247790"/>
                    <a:lumOff val="-12326"/>
                  </a:schemeClr>
                </a:solidFill>
                <a:latin typeface="Helvetica Neue Medium"/>
                <a:ea typeface="Helvetica Neue Medium"/>
                <a:cs typeface="Helvetica Neue Medium"/>
                <a:sym typeface="Helvetica Neue Medium"/>
              </a:defRPr>
            </a:lvl1pPr>
          </a:lstStyle>
          <a:p>
            <a:r>
              <a:t>low?</a:t>
            </a:r>
          </a:p>
        </p:txBody>
      </p:sp>
      <p:grpSp>
        <p:nvGrpSpPr>
          <p:cNvPr id="1759" name="Group"/>
          <p:cNvGrpSpPr/>
          <p:nvPr/>
        </p:nvGrpSpPr>
        <p:grpSpPr>
          <a:xfrm>
            <a:off x="8851766" y="9596834"/>
            <a:ext cx="10001595" cy="746160"/>
            <a:chOff x="0" y="0"/>
            <a:chExt cx="10001594" cy="746159"/>
          </a:xfrm>
        </p:grpSpPr>
        <p:sp>
          <p:nvSpPr>
            <p:cNvPr id="1755" name="spam likely"/>
            <p:cNvSpPr txBox="1"/>
            <p:nvPr/>
          </p:nvSpPr>
          <p:spPr>
            <a:xfrm>
              <a:off x="7028643" y="0"/>
              <a:ext cx="2972952" cy="7461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4300">
                  <a:solidFill>
                    <a:schemeClr val="accent5">
                      <a:hueOff val="-82419"/>
                      <a:satOff val="-9513"/>
                      <a:lumOff val="-16343"/>
                    </a:schemeClr>
                  </a:solidFill>
                  <a:latin typeface="Helvetica Neue Medium"/>
                  <a:ea typeface="Helvetica Neue Medium"/>
                  <a:cs typeface="Helvetica Neue Medium"/>
                  <a:sym typeface="Helvetica Neue Medium"/>
                </a:defRPr>
              </a:lvl1pPr>
            </a:lstStyle>
            <a:p>
              <a:r>
                <a:t>spam likely</a:t>
              </a:r>
            </a:p>
          </p:txBody>
        </p:sp>
        <p:sp>
          <p:nvSpPr>
            <p:cNvPr id="1756" name="Nigerian prince"/>
            <p:cNvSpPr txBox="1"/>
            <p:nvPr/>
          </p:nvSpPr>
          <p:spPr>
            <a:xfrm>
              <a:off x="0" y="0"/>
              <a:ext cx="4295405" cy="7461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4300">
                  <a:solidFill>
                    <a:schemeClr val="accent1">
                      <a:lumOff val="-13575"/>
                    </a:schemeClr>
                  </a:solidFill>
                  <a:latin typeface="Helvetica Neue Medium"/>
                  <a:ea typeface="Helvetica Neue Medium"/>
                  <a:cs typeface="Helvetica Neue Medium"/>
                  <a:sym typeface="Helvetica Neue Medium"/>
                </a:defRPr>
              </a:lvl1pPr>
            </a:lstStyle>
            <a:p>
              <a:r>
                <a:t>Nigerian prince</a:t>
              </a:r>
            </a:p>
          </p:txBody>
        </p:sp>
        <p:pic>
          <p:nvPicPr>
            <p:cNvPr id="1757" name="Line Line" descr="Line Line"/>
            <p:cNvPicPr>
              <a:picLocks/>
            </p:cNvPicPr>
            <p:nvPr/>
          </p:nvPicPr>
          <p:blipFill>
            <a:blip r:embed="rId4"/>
            <a:stretch>
              <a:fillRect/>
            </a:stretch>
          </p:blipFill>
          <p:spPr>
            <a:xfrm>
              <a:off x="4929826" y="170284"/>
              <a:ext cx="1519302" cy="405592"/>
            </a:xfrm>
            <a:prstGeom prst="rect">
              <a:avLst/>
            </a:prstGeom>
            <a:effectLst/>
          </p:spPr>
        </p:pic>
      </p:grpSp>
      <p:grpSp>
        <p:nvGrpSpPr>
          <p:cNvPr id="1764" name="Group"/>
          <p:cNvGrpSpPr/>
          <p:nvPr/>
        </p:nvGrpSpPr>
        <p:grpSpPr>
          <a:xfrm>
            <a:off x="8851766" y="10503897"/>
            <a:ext cx="10052395" cy="746160"/>
            <a:chOff x="0" y="0"/>
            <a:chExt cx="10052394" cy="746159"/>
          </a:xfrm>
        </p:grpSpPr>
        <p:sp>
          <p:nvSpPr>
            <p:cNvPr id="1760" name="not spam"/>
            <p:cNvSpPr txBox="1"/>
            <p:nvPr/>
          </p:nvSpPr>
          <p:spPr>
            <a:xfrm>
              <a:off x="7079443" y="0"/>
              <a:ext cx="2972952" cy="7461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4300">
                  <a:solidFill>
                    <a:schemeClr val="accent3">
                      <a:hueOff val="362282"/>
                      <a:satOff val="31803"/>
                      <a:lumOff val="-18242"/>
                    </a:schemeClr>
                  </a:solidFill>
                  <a:latin typeface="Helvetica Neue Medium"/>
                  <a:ea typeface="Helvetica Neue Medium"/>
                  <a:cs typeface="Helvetica Neue Medium"/>
                  <a:sym typeface="Helvetica Neue Medium"/>
                </a:defRPr>
              </a:lvl1pPr>
            </a:lstStyle>
            <a:p>
              <a:r>
                <a:t>not spam</a:t>
              </a:r>
            </a:p>
          </p:txBody>
        </p:sp>
        <p:sp>
          <p:nvSpPr>
            <p:cNvPr id="1761" name="Nigerian prince"/>
            <p:cNvSpPr txBox="1"/>
            <p:nvPr/>
          </p:nvSpPr>
          <p:spPr>
            <a:xfrm>
              <a:off x="0" y="0"/>
              <a:ext cx="4295405" cy="7461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4300">
                  <a:solidFill>
                    <a:schemeClr val="accent1">
                      <a:lumOff val="-13575"/>
                    </a:schemeClr>
                  </a:solidFill>
                  <a:latin typeface="Helvetica Neue Medium"/>
                  <a:ea typeface="Helvetica Neue Medium"/>
                  <a:cs typeface="Helvetica Neue Medium"/>
                  <a:sym typeface="Helvetica Neue Medium"/>
                </a:defRPr>
              </a:lvl1pPr>
            </a:lstStyle>
            <a:p>
              <a:r>
                <a:t>Nigerian prince</a:t>
              </a:r>
            </a:p>
          </p:txBody>
        </p:sp>
        <p:pic>
          <p:nvPicPr>
            <p:cNvPr id="1762" name="Line Line" descr="Line Line"/>
            <p:cNvPicPr>
              <a:picLocks/>
            </p:cNvPicPr>
            <p:nvPr/>
          </p:nvPicPr>
          <p:blipFill>
            <a:blip r:embed="rId4"/>
            <a:stretch>
              <a:fillRect/>
            </a:stretch>
          </p:blipFill>
          <p:spPr>
            <a:xfrm>
              <a:off x="4929826" y="170284"/>
              <a:ext cx="1519302" cy="405592"/>
            </a:xfrm>
            <a:prstGeom prst="rect">
              <a:avLst/>
            </a:prstGeom>
            <a:effectLst/>
          </p:spPr>
        </p:pic>
      </p:grpSp>
      <p:sp>
        <p:nvSpPr>
          <p:cNvPr id="1765" name="conditional probabilities can be used as a classifier!"/>
          <p:cNvSpPr txBox="1"/>
          <p:nvPr/>
        </p:nvSpPr>
        <p:spPr>
          <a:xfrm>
            <a:off x="7554017" y="11843579"/>
            <a:ext cx="10405722" cy="627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553212" indent="-553212" algn="l" defTabSz="2413955">
              <a:lnSpc>
                <a:spcPct val="120000"/>
              </a:lnSpc>
              <a:buSzPct val="123000"/>
              <a:buChar char="■"/>
              <a:defRPr sz="3366" b="1" spc="-67">
                <a:solidFill>
                  <a:srgbClr val="000000"/>
                </a:solidFill>
              </a:defRPr>
            </a:pPr>
            <a:r>
              <a:t>conditional probabilities</a:t>
            </a:r>
            <a:r>
              <a:rPr b="0"/>
              <a:t> can be used as a classifier!</a:t>
            </a:r>
          </a:p>
        </p:txBody>
      </p:sp>
      <p:sp>
        <p:nvSpPr>
          <p:cNvPr id="1766" name="we get this"/>
          <p:cNvSpPr txBox="1"/>
          <p:nvPr/>
        </p:nvSpPr>
        <p:spPr>
          <a:xfrm>
            <a:off x="6298849" y="5357199"/>
            <a:ext cx="3893783"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5">
                    <a:hueOff val="-82419"/>
                    <a:satOff val="-9513"/>
                    <a:lumOff val="-16343"/>
                  </a:schemeClr>
                </a:solidFill>
              </a:defRPr>
            </a:lvl1pPr>
          </a:lstStyle>
          <a:p>
            <a:r>
              <a:t>we get this</a:t>
            </a:r>
          </a:p>
        </p:txBody>
      </p:sp>
      <p:sp>
        <p:nvSpPr>
          <p:cNvPr id="1767" name="IF we have this"/>
          <p:cNvSpPr txBox="1"/>
          <p:nvPr/>
        </p:nvSpPr>
        <p:spPr>
          <a:xfrm>
            <a:off x="10309289" y="5357199"/>
            <a:ext cx="5261954" cy="969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b="1">
                <a:solidFill>
                  <a:schemeClr val="accent1">
                    <a:lumOff val="-13575"/>
                  </a:schemeClr>
                </a:solidFill>
              </a:defRPr>
            </a:lvl1pPr>
          </a:lstStyle>
          <a:p>
            <a:r>
              <a:t>IF we have this</a:t>
            </a:r>
          </a:p>
        </p:txBody>
      </p:sp>
      <p:sp>
        <p:nvSpPr>
          <p:cNvPr id="2" name="Google Shape;403;p55">
            <a:extLst>
              <a:ext uri="{FF2B5EF4-FFF2-40B4-BE49-F238E27FC236}">
                <a16:creationId xmlns:a16="http://schemas.microsoft.com/office/drawing/2014/main" id="{88C63DF1-7BA5-5EC8-5351-9F305A6B37B4}"/>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53</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7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7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 grpId="1" animBg="1" advAuto="0"/>
      <p:bldP spid="1754" grpId="3" animBg="1" advAuto="0"/>
      <p:bldP spid="1759" grpId="2" animBg="1" advAuto="0"/>
      <p:bldP spid="1764" grpId="4" animBg="1" advAuto="0"/>
      <p:bldP spid="1765" grpId="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4" name="Group"/>
          <p:cNvGrpSpPr/>
          <p:nvPr/>
        </p:nvGrpSpPr>
        <p:grpSpPr>
          <a:xfrm>
            <a:off x="10246672" y="4511802"/>
            <a:ext cx="2809559" cy="1528771"/>
            <a:chOff x="0" y="452410"/>
            <a:chExt cx="2809557" cy="1528769"/>
          </a:xfrm>
        </p:grpSpPr>
        <p:pic>
          <p:nvPicPr>
            <p:cNvPr id="1791" name="Line Line" descr="Line Line"/>
            <p:cNvPicPr>
              <a:picLocks/>
            </p:cNvPicPr>
            <p:nvPr/>
          </p:nvPicPr>
          <p:blipFill>
            <a:blip r:embed="rId3"/>
            <a:stretch>
              <a:fillRect/>
            </a:stretch>
          </p:blipFill>
          <p:spPr>
            <a:xfrm rot="2700000">
              <a:off x="1146046" y="1054744"/>
              <a:ext cx="1641175" cy="405592"/>
            </a:xfrm>
            <a:prstGeom prst="rect">
              <a:avLst/>
            </a:prstGeom>
            <a:effectLst/>
          </p:spPr>
        </p:pic>
        <p:sp>
          <p:nvSpPr>
            <p:cNvPr id="1793" name="% of spam in dataset"/>
            <p:cNvSpPr/>
            <p:nvPr/>
          </p:nvSpPr>
          <p:spPr>
            <a:xfrm>
              <a:off x="0" y="452410"/>
              <a:ext cx="280955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600" b="1">
                  <a:solidFill>
                    <a:schemeClr val="accent4">
                      <a:hueOff val="-1247790"/>
                      <a:lumOff val="-12326"/>
                    </a:schemeClr>
                  </a:solidFill>
                </a:defRPr>
              </a:lvl1pPr>
            </a:lstStyle>
            <a:p>
              <a:r>
                <a:t>% of spam in dataset</a:t>
              </a:r>
            </a:p>
          </p:txBody>
        </p:sp>
      </p:grpSp>
      <p:grpSp>
        <p:nvGrpSpPr>
          <p:cNvPr id="1798" name="Group"/>
          <p:cNvGrpSpPr/>
          <p:nvPr/>
        </p:nvGrpSpPr>
        <p:grpSpPr>
          <a:xfrm>
            <a:off x="15715732" y="2772606"/>
            <a:ext cx="3376056" cy="3031099"/>
            <a:chOff x="0" y="0"/>
            <a:chExt cx="3376055" cy="3031098"/>
          </a:xfrm>
        </p:grpSpPr>
        <p:pic>
          <p:nvPicPr>
            <p:cNvPr id="1795" name="Line Line" descr="Line Line"/>
            <p:cNvPicPr>
              <a:picLocks/>
            </p:cNvPicPr>
            <p:nvPr/>
          </p:nvPicPr>
          <p:blipFill>
            <a:blip r:embed="rId4"/>
            <a:stretch>
              <a:fillRect/>
            </a:stretch>
          </p:blipFill>
          <p:spPr>
            <a:xfrm rot="6687334">
              <a:off x="331302" y="2148961"/>
              <a:ext cx="1302858" cy="403948"/>
            </a:xfrm>
            <a:prstGeom prst="rect">
              <a:avLst/>
            </a:prstGeom>
            <a:effectLst/>
          </p:spPr>
        </p:pic>
        <p:sp>
          <p:nvSpPr>
            <p:cNvPr id="1797" name="% of spam in dataset that relates to Nigerian prince"/>
            <p:cNvSpPr txBox="1"/>
            <p:nvPr/>
          </p:nvSpPr>
          <p:spPr>
            <a:xfrm>
              <a:off x="0" y="0"/>
              <a:ext cx="3376056" cy="17176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l">
                <a:defRPr sz="2600" b="1">
                  <a:solidFill>
                    <a:schemeClr val="accent4">
                      <a:hueOff val="-1247790"/>
                      <a:lumOff val="-12326"/>
                    </a:schemeClr>
                  </a:solidFill>
                </a:defRPr>
              </a:pPr>
              <a:r>
                <a:t>% of spam in dataset that relates to </a:t>
              </a:r>
              <a:r>
                <a:rPr>
                  <a:solidFill>
                    <a:schemeClr val="accent1">
                      <a:hueOff val="114395"/>
                      <a:lumOff val="-24975"/>
                    </a:schemeClr>
                  </a:solidFill>
                </a:rPr>
                <a:t>Nigerian prince</a:t>
              </a:r>
            </a:p>
          </p:txBody>
        </p:sp>
      </p:grpSp>
      <p:grpSp>
        <p:nvGrpSpPr>
          <p:cNvPr id="1802" name="Group"/>
          <p:cNvGrpSpPr/>
          <p:nvPr/>
        </p:nvGrpSpPr>
        <p:grpSpPr>
          <a:xfrm>
            <a:off x="13314681" y="7843005"/>
            <a:ext cx="2809559" cy="2011601"/>
            <a:chOff x="0" y="-169596"/>
            <a:chExt cx="2809557" cy="2011600"/>
          </a:xfrm>
        </p:grpSpPr>
        <p:pic>
          <p:nvPicPr>
            <p:cNvPr id="1799" name="Line Line" descr="Line Line"/>
            <p:cNvPicPr>
              <a:picLocks/>
            </p:cNvPicPr>
            <p:nvPr/>
          </p:nvPicPr>
          <p:blipFill>
            <a:blip r:embed="rId5"/>
            <a:stretch>
              <a:fillRect/>
            </a:stretch>
          </p:blipFill>
          <p:spPr>
            <a:xfrm rot="18621456">
              <a:off x="1184289" y="435293"/>
              <a:ext cx="1775194" cy="405592"/>
            </a:xfrm>
            <a:prstGeom prst="rect">
              <a:avLst/>
            </a:prstGeom>
            <a:effectLst/>
          </p:spPr>
        </p:pic>
        <p:sp>
          <p:nvSpPr>
            <p:cNvPr id="1801" name="% of Nigerian prince in dataset"/>
            <p:cNvSpPr/>
            <p:nvPr/>
          </p:nvSpPr>
          <p:spPr>
            <a:xfrm>
              <a:off x="0" y="1842003"/>
              <a:ext cx="280955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defRPr sz="2600" b="1">
                  <a:solidFill>
                    <a:schemeClr val="accent4">
                      <a:hueOff val="-1247790"/>
                      <a:lumOff val="-12326"/>
                    </a:schemeClr>
                  </a:solidFill>
                </a:defRPr>
              </a:pPr>
              <a:r>
                <a:t>% of </a:t>
              </a:r>
              <a:r>
                <a:rPr>
                  <a:solidFill>
                    <a:schemeClr val="accent1">
                      <a:hueOff val="114395"/>
                      <a:lumOff val="-24975"/>
                    </a:schemeClr>
                  </a:solidFill>
                </a:rPr>
                <a:t>Nigerian prince</a:t>
              </a:r>
              <a:r>
                <a:t> in dataset</a:t>
              </a:r>
            </a:p>
          </p:txBody>
        </p:sp>
      </p:grpSp>
      <p:grpSp>
        <p:nvGrpSpPr>
          <p:cNvPr id="1806" name="Group"/>
          <p:cNvGrpSpPr/>
          <p:nvPr/>
        </p:nvGrpSpPr>
        <p:grpSpPr>
          <a:xfrm>
            <a:off x="3625591" y="4677940"/>
            <a:ext cx="1364369" cy="1738304"/>
            <a:chOff x="1848985" y="354582"/>
            <a:chExt cx="1364368" cy="1738302"/>
          </a:xfrm>
        </p:grpSpPr>
        <p:sp>
          <p:nvSpPr>
            <p:cNvPr id="1803" name="Bayes Equation"/>
            <p:cNvSpPr/>
            <p:nvPr/>
          </p:nvSpPr>
          <p:spPr>
            <a:xfrm>
              <a:off x="1943354" y="35458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solidFill>
                    <a:schemeClr val="accent4">
                      <a:hueOff val="-1247790"/>
                      <a:lumOff val="-12326"/>
                    </a:schemeClr>
                  </a:solidFill>
                </a:defRPr>
              </a:lvl1pPr>
            </a:lstStyle>
            <a:p>
              <a:r>
                <a:t>Bayes Equation</a:t>
              </a:r>
            </a:p>
          </p:txBody>
        </p:sp>
        <p:pic>
          <p:nvPicPr>
            <p:cNvPr id="1804" name="Line Line" descr="Line Line"/>
            <p:cNvPicPr>
              <a:picLocks/>
            </p:cNvPicPr>
            <p:nvPr/>
          </p:nvPicPr>
          <p:blipFill>
            <a:blip r:embed="rId6"/>
            <a:stretch>
              <a:fillRect/>
            </a:stretch>
          </p:blipFill>
          <p:spPr>
            <a:xfrm rot="3721414">
              <a:off x="1617929" y="1250170"/>
              <a:ext cx="1389449" cy="311994"/>
            </a:xfrm>
            <a:prstGeom prst="rect">
              <a:avLst/>
            </a:prstGeom>
            <a:effectLst/>
          </p:spPr>
        </p:pic>
      </p:grpSp>
      <mc:AlternateContent xmlns:mc="http://schemas.openxmlformats.org/markup-compatibility/2006" xmlns:a14="http://schemas.microsoft.com/office/drawing/2010/main">
        <mc:Choice Requires="a14">
          <p:sp>
            <p:nvSpPr>
              <p:cNvPr id="2" name="Equation">
                <a:extLst>
                  <a:ext uri="{FF2B5EF4-FFF2-40B4-BE49-F238E27FC236}">
                    <a16:creationId xmlns:a16="http://schemas.microsoft.com/office/drawing/2014/main" id="{9F5C4E2A-FF90-3545-F66B-6A76BC08904E}"/>
                  </a:ext>
                </a:extLst>
              </p:cNvPr>
              <p:cNvSpPr txBox="1"/>
              <p:nvPr/>
            </p:nvSpPr>
            <p:spPr>
              <a:xfrm>
                <a:off x="11036304" y="6140653"/>
                <a:ext cx="9007654" cy="143469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4800" i="1">
                          <a:solidFill>
                            <a:srgbClr val="000000"/>
                          </a:solidFill>
                          <a:latin typeface="Cambria Math" panose="02040503050406030204" pitchFamily="18" charset="0"/>
                        </a:rPr>
                        <m:t>=</m:t>
                      </m:r>
                      <m:f>
                        <m:fPr>
                          <m:ctrlPr>
                            <a:rPr sz="4800" i="1">
                              <a:solidFill>
                                <a:srgbClr val="000000"/>
                              </a:solidFill>
                              <a:latin typeface="Cambria Math" panose="02040503050406030204" pitchFamily="18" charset="0"/>
                            </a:rPr>
                          </m:ctrlPr>
                        </m:fPr>
                        <m:num>
                          <m:r>
                            <a:rPr sz="4800" i="1">
                              <a:solidFill>
                                <a:srgbClr val="000000"/>
                              </a:solidFill>
                              <a:latin typeface="Cambria Math" panose="02040503050406030204" pitchFamily="18" charset="0"/>
                            </a:rPr>
                            <m:t>𝑃</m:t>
                          </m:r>
                          <m:r>
                            <a:rPr sz="4800" i="1">
                              <a:solidFill>
                                <a:srgbClr val="000000"/>
                              </a:solidFill>
                              <a:latin typeface="Cambria Math" panose="02040503050406030204" pitchFamily="18" charset="0"/>
                            </a:rPr>
                            <m:t>(</m:t>
                          </m:r>
                          <m:r>
                            <a:rPr sz="4800" i="1">
                              <a:solidFill>
                                <a:srgbClr val="FF0000"/>
                              </a:solidFill>
                              <a:latin typeface="Cambria Math" panose="02040503050406030204" pitchFamily="18" charset="0"/>
                            </a:rPr>
                            <m:t>𝑠𝑝𝑎𝑚</m:t>
                          </m:r>
                          <m:r>
                            <a:rPr sz="4800" i="1">
                              <a:solidFill>
                                <a:srgbClr val="000000"/>
                              </a:solidFill>
                              <a:latin typeface="Cambria Math" panose="02040503050406030204" pitchFamily="18" charset="0"/>
                            </a:rPr>
                            <m:t>)</m:t>
                          </m:r>
                          <m:r>
                            <a:rPr sz="4800" i="1">
                              <a:solidFill>
                                <a:srgbClr val="000000"/>
                              </a:solidFill>
                              <a:latin typeface="Cambria Math" panose="02040503050406030204" pitchFamily="18" charset="0"/>
                            </a:rPr>
                            <m:t>𝑃</m:t>
                          </m:r>
                          <m:r>
                            <a:rPr sz="4800" i="1">
                              <a:solidFill>
                                <a:srgbClr val="000000"/>
                              </a:solidFill>
                              <a:latin typeface="Cambria Math" panose="02040503050406030204" pitchFamily="18" charset="0"/>
                            </a:rPr>
                            <m:t>(</m:t>
                          </m:r>
                          <m:r>
                            <a:rPr sz="4800" i="1">
                              <a:solidFill>
                                <a:srgbClr val="0000FF"/>
                              </a:solidFill>
                              <a:latin typeface="Cambria Math" panose="02040503050406030204" pitchFamily="18" charset="0"/>
                            </a:rPr>
                            <m:t>𝑛𝑖𝑔𝑒𝑟𝑖𝑎𝑛𝑝𝑟𝑖𝑛𝑐𝑒</m:t>
                          </m:r>
                          <m:r>
                            <a:rPr sz="4800" i="1">
                              <a:solidFill>
                                <a:srgbClr val="000000"/>
                              </a:solidFill>
                              <a:latin typeface="Cambria Math" panose="02040503050406030204" pitchFamily="18" charset="0"/>
                            </a:rPr>
                            <m:t>|</m:t>
                          </m:r>
                          <m:r>
                            <a:rPr sz="4800" i="1">
                              <a:solidFill>
                                <a:srgbClr val="FF0000"/>
                              </a:solidFill>
                              <a:latin typeface="Cambria Math" panose="02040503050406030204" pitchFamily="18" charset="0"/>
                            </a:rPr>
                            <m:t>𝑠𝑝𝑎𝑚</m:t>
                          </m:r>
                          <m:r>
                            <a:rPr sz="4800" i="1">
                              <a:solidFill>
                                <a:srgbClr val="000000"/>
                              </a:solidFill>
                              <a:latin typeface="Cambria Math" panose="02040503050406030204" pitchFamily="18" charset="0"/>
                            </a:rPr>
                            <m:t>)</m:t>
                          </m:r>
                        </m:num>
                        <m:den>
                          <m:r>
                            <a:rPr sz="4800" i="1">
                              <a:solidFill>
                                <a:srgbClr val="000000"/>
                              </a:solidFill>
                              <a:latin typeface="Cambria Math" panose="02040503050406030204" pitchFamily="18" charset="0"/>
                            </a:rPr>
                            <m:t>𝑃</m:t>
                          </m:r>
                          <m:r>
                            <a:rPr sz="4800" i="1">
                              <a:solidFill>
                                <a:srgbClr val="000000"/>
                              </a:solidFill>
                              <a:latin typeface="Cambria Math" panose="02040503050406030204" pitchFamily="18" charset="0"/>
                            </a:rPr>
                            <m:t>(</m:t>
                          </m:r>
                          <m:r>
                            <a:rPr sz="4800" i="1">
                              <a:solidFill>
                                <a:srgbClr val="0000FF"/>
                              </a:solidFill>
                              <a:latin typeface="Cambria Math" panose="02040503050406030204" pitchFamily="18" charset="0"/>
                            </a:rPr>
                            <m:t>𝑛𝑖𝑔𝑒𝑟𝑖𝑎𝑛𝑝𝑟𝑖𝑛𝑐𝑒</m:t>
                          </m:r>
                          <m:r>
                            <a:rPr sz="4800" i="1">
                              <a:solidFill>
                                <a:srgbClr val="000000"/>
                              </a:solidFill>
                              <a:latin typeface="Cambria Math" panose="02040503050406030204" pitchFamily="18" charset="0"/>
                            </a:rPr>
                            <m:t>)</m:t>
                          </m:r>
                        </m:den>
                      </m:f>
                    </m:oMath>
                  </m:oMathPara>
                </a14:m>
                <a:endParaRPr sz="4800" dirty="0"/>
              </a:p>
            </p:txBody>
          </p:sp>
        </mc:Choice>
        <mc:Fallback xmlns="">
          <p:sp>
            <p:nvSpPr>
              <p:cNvPr id="2" name="Equation">
                <a:extLst>
                  <a:ext uri="{FF2B5EF4-FFF2-40B4-BE49-F238E27FC236}">
                    <a16:creationId xmlns:a16="http://schemas.microsoft.com/office/drawing/2014/main" id="{9F5C4E2A-FF90-3545-F66B-6A76BC08904E}"/>
                  </a:ext>
                </a:extLst>
              </p:cNvPr>
              <p:cNvSpPr txBox="1">
                <a:spLocks noRot="1" noChangeAspect="1" noMove="1" noResize="1" noEditPoints="1" noAdjustHandles="1" noChangeArrowheads="1" noChangeShapeType="1" noTextEdit="1"/>
              </p:cNvSpPr>
              <p:nvPr/>
            </p:nvSpPr>
            <p:spPr>
              <a:xfrm>
                <a:off x="11036304" y="6140653"/>
                <a:ext cx="9007654" cy="1434694"/>
              </a:xfrm>
              <a:prstGeom prst="rect">
                <a:avLst/>
              </a:prstGeom>
              <a:blipFill>
                <a:blip r:embed="rId7"/>
                <a:stretch>
                  <a:fillRect l="-1406" t="-4386" r="-11252" b="-24561"/>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Equation">
                <a:extLst>
                  <a:ext uri="{FF2B5EF4-FFF2-40B4-BE49-F238E27FC236}">
                    <a16:creationId xmlns:a16="http://schemas.microsoft.com/office/drawing/2014/main" id="{66C4EF1D-C427-3565-5329-0CF6A16F434B}"/>
                  </a:ext>
                </a:extLst>
              </p:cNvPr>
              <p:cNvSpPr txBox="1"/>
              <p:nvPr/>
            </p:nvSpPr>
            <p:spPr>
              <a:xfrm>
                <a:off x="4062664" y="6488668"/>
                <a:ext cx="6973640" cy="738664"/>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4800" b="0" i="1" smtClean="0">
                          <a:solidFill>
                            <a:schemeClr val="bg2">
                              <a:lumMod val="10000"/>
                            </a:schemeClr>
                          </a:solidFill>
                          <a:latin typeface="Cambria Math" panose="02040503050406030204" pitchFamily="18" charset="0"/>
                        </a:rPr>
                        <m:t>𝑃</m:t>
                      </m:r>
                      <m:r>
                        <a:rPr lang="en-US" sz="4800" b="0" i="1" smtClean="0">
                          <a:solidFill>
                            <a:schemeClr val="bg2">
                              <a:lumMod val="10000"/>
                            </a:schemeClr>
                          </a:solidFill>
                          <a:latin typeface="Cambria Math" panose="02040503050406030204" pitchFamily="18" charset="0"/>
                        </a:rPr>
                        <m:t>(</m:t>
                      </m:r>
                      <m:r>
                        <a:rPr lang="en-US" sz="4800" i="1">
                          <a:solidFill>
                            <a:srgbClr val="FF0000"/>
                          </a:solidFill>
                          <a:latin typeface="Cambria Math" panose="02040503050406030204" pitchFamily="18" charset="0"/>
                        </a:rPr>
                        <m:t>𝑠𝑝𝑎𝑚</m:t>
                      </m:r>
                      <m:r>
                        <a:rPr lang="en-US" sz="4800" i="1">
                          <a:solidFill>
                            <a:srgbClr val="000000"/>
                          </a:solidFill>
                          <a:latin typeface="Cambria Math" panose="02040503050406030204" pitchFamily="18" charset="0"/>
                        </a:rPr>
                        <m:t>|</m:t>
                      </m:r>
                      <m:r>
                        <a:rPr lang="en-US" sz="4800" i="1">
                          <a:solidFill>
                            <a:srgbClr val="0000FF"/>
                          </a:solidFill>
                          <a:latin typeface="Cambria Math" panose="02040503050406030204" pitchFamily="18" charset="0"/>
                        </a:rPr>
                        <m:t>𝑛𝑖𝑔𝑒𝑟𝑖𝑎𝑛𝑝𝑟𝑖𝑛𝑐𝑒</m:t>
                      </m:r>
                      <m:r>
                        <a:rPr lang="en-US" sz="4800" b="0" i="1" smtClean="0">
                          <a:solidFill>
                            <a:schemeClr val="bg2">
                              <a:lumMod val="10000"/>
                            </a:schemeClr>
                          </a:solidFill>
                          <a:latin typeface="Cambria Math" panose="02040503050406030204" pitchFamily="18" charset="0"/>
                        </a:rPr>
                        <m:t>)</m:t>
                      </m:r>
                    </m:oMath>
                  </m:oMathPara>
                </a14:m>
                <a:endParaRPr sz="4800" dirty="0"/>
              </a:p>
            </p:txBody>
          </p:sp>
        </mc:Choice>
        <mc:Fallback xmlns="">
          <p:sp>
            <p:nvSpPr>
              <p:cNvPr id="3" name="Equation">
                <a:extLst>
                  <a:ext uri="{FF2B5EF4-FFF2-40B4-BE49-F238E27FC236}">
                    <a16:creationId xmlns:a16="http://schemas.microsoft.com/office/drawing/2014/main" id="{66C4EF1D-C427-3565-5329-0CF6A16F434B}"/>
                  </a:ext>
                </a:extLst>
              </p:cNvPr>
              <p:cNvSpPr txBox="1">
                <a:spLocks noRot="1" noChangeAspect="1" noMove="1" noResize="1" noEditPoints="1" noAdjustHandles="1" noChangeArrowheads="1" noChangeShapeType="1" noTextEdit="1"/>
              </p:cNvSpPr>
              <p:nvPr/>
            </p:nvSpPr>
            <p:spPr>
              <a:xfrm>
                <a:off x="4062664" y="6488668"/>
                <a:ext cx="6973640" cy="738664"/>
              </a:xfrm>
              <a:prstGeom prst="rect">
                <a:avLst/>
              </a:prstGeom>
              <a:blipFill>
                <a:blip r:embed="rId8"/>
                <a:stretch>
                  <a:fillRect l="-1273" r="-2545" b="-36667"/>
                </a:stretch>
              </a:blipFill>
              <a:ln w="12700" cap="flat">
                <a:noFill/>
                <a:miter lim="400000"/>
              </a:ln>
              <a:effectLst/>
            </p:spPr>
            <p:txBody>
              <a:bodyPr/>
              <a:lstStyle/>
              <a:p>
                <a:r>
                  <a:rPr lang="en-US">
                    <a:noFill/>
                  </a:rPr>
                  <a:t> </a:t>
                </a:r>
              </a:p>
            </p:txBody>
          </p:sp>
        </mc:Fallback>
      </mc:AlternateContent>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54</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Naïve Bayes</a:t>
            </a:r>
            <a:endParaRPr sz="6000" dirty="0">
              <a:solidFill>
                <a:srgbClr val="004C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4" grpId="1" animBg="1" advAuto="0"/>
      <p:bldP spid="1798" grpId="2" animBg="1" advAuto="0"/>
      <p:bldP spid="1802" grpId="3" animBg="1" advAuto="0"/>
      <p:bldP spid="1806" grpId="4" animBg="1" advAuto="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15" name="Equation"/>
              <p:cNvSpPr txBox="1"/>
              <p:nvPr/>
            </p:nvSpPr>
            <p:spPr>
              <a:xfrm>
                <a:off x="9319601" y="6070589"/>
                <a:ext cx="14225497" cy="1564595"/>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ar-AE" sz="4800" i="1" smtClean="0">
                          <a:solidFill>
                            <a:srgbClr val="000000"/>
                          </a:solidFill>
                          <a:latin typeface="Cambria Math" panose="02040503050406030204" pitchFamily="18" charset="0"/>
                        </a:rPr>
                        <m:t>=</m:t>
                      </m:r>
                      <m:f>
                        <m:fPr>
                          <m:ctrlPr>
                            <a:rPr lang="ar-AE" sz="4800" i="1">
                              <a:solidFill>
                                <a:srgbClr val="000000"/>
                              </a:solidFill>
                              <a:latin typeface="Cambria Math" panose="02040503050406030204" pitchFamily="18" charset="0"/>
                            </a:rPr>
                          </m:ctrlPr>
                        </m:fPr>
                        <m:num>
                          <m:r>
                            <a:rPr lang="ar-AE" sz="4800" i="1">
                              <a:solidFill>
                                <a:srgbClr val="000000"/>
                              </a:solidFill>
                              <a:latin typeface="Cambria Math" panose="02040503050406030204" pitchFamily="18" charset="0"/>
                            </a:rPr>
                            <m:t>𝑃</m:t>
                          </m:r>
                          <m:d>
                            <m:dPr>
                              <m:ctrlPr>
                                <a:rPr lang="ar-AE" sz="4800" i="1">
                                  <a:solidFill>
                                    <a:srgbClr val="000000"/>
                                  </a:solidFill>
                                  <a:latin typeface="Cambria Math" panose="02040503050406030204" pitchFamily="18" charset="0"/>
                                </a:rPr>
                              </m:ctrlPr>
                            </m:dPr>
                            <m:e>
                              <m:r>
                                <a:rPr lang="ar-AE" sz="4800" i="1">
                                  <a:solidFill>
                                    <a:srgbClr val="FF0000"/>
                                  </a:solidFill>
                                  <a:latin typeface="Cambria Math" panose="02040503050406030204" pitchFamily="18" charset="0"/>
                                </a:rPr>
                                <m:t>𝑠𝑝𝑎𝑚</m:t>
                              </m:r>
                            </m:e>
                          </m:d>
                          <m:r>
                            <a:rPr lang="ar-AE" sz="4800" i="1">
                              <a:solidFill>
                                <a:srgbClr val="000000"/>
                              </a:solidFill>
                              <a:latin typeface="Cambria Math" panose="02040503050406030204" pitchFamily="18" charset="0"/>
                            </a:rPr>
                            <m:t>𝑃</m:t>
                          </m:r>
                          <m:d>
                            <m:dPr>
                              <m:ctrlPr>
                                <a:rPr lang="ar-AE" sz="4800" i="1">
                                  <a:solidFill>
                                    <a:srgbClr val="000000"/>
                                  </a:solidFill>
                                  <a:latin typeface="Cambria Math" panose="02040503050406030204" pitchFamily="18" charset="0"/>
                                </a:rPr>
                              </m:ctrlPr>
                            </m:dPr>
                            <m:e>
                              <m:r>
                                <a:rPr lang="ar-AE" sz="4800" i="1">
                                  <a:solidFill>
                                    <a:srgbClr val="0000FF"/>
                                  </a:solidFill>
                                  <a:latin typeface="Cambria Math" panose="02040503050406030204" pitchFamily="18" charset="0"/>
                                </a:rPr>
                                <m:t>𝑛𝑖𝑔𝑒𝑟𝑖𝑎𝑛𝑝𝑟𝑖𝑛𝑐𝑒</m:t>
                              </m:r>
                            </m:e>
                            <m:e>
                              <m:r>
                                <a:rPr lang="ar-AE" sz="4800" i="1">
                                  <a:solidFill>
                                    <a:srgbClr val="FF0000"/>
                                  </a:solidFill>
                                  <a:latin typeface="Cambria Math" panose="02040503050406030204" pitchFamily="18" charset="0"/>
                                </a:rPr>
                                <m:t>𝑠𝑝𝑎𝑚</m:t>
                              </m:r>
                            </m:e>
                          </m:d>
                          <m:r>
                            <a:rPr lang="ar-AE" sz="4800" b="0" i="1" smtClean="0">
                              <a:solidFill>
                                <a:srgbClr val="000000"/>
                              </a:solidFill>
                              <a:latin typeface="Cambria Math" panose="02040503050406030204" pitchFamily="18" charset="0"/>
                            </a:rPr>
                            <m:t>𝑃</m:t>
                          </m:r>
                          <m:r>
                            <a:rPr lang="en-US" sz="4800" b="0" i="1" smtClean="0">
                              <a:solidFill>
                                <a:srgbClr val="000000"/>
                              </a:solidFill>
                              <a:latin typeface="Cambria Math" panose="02040503050406030204" pitchFamily="18" charset="0"/>
                            </a:rPr>
                            <m:t>(</m:t>
                          </m:r>
                          <m:r>
                            <a:rPr lang="en-US" sz="4800" b="0" i="1" smtClean="0">
                              <a:solidFill>
                                <a:schemeClr val="accent3">
                                  <a:lumMod val="75000"/>
                                </a:schemeClr>
                              </a:solidFill>
                              <a:latin typeface="Cambria Math" panose="02040503050406030204" pitchFamily="18" charset="0"/>
                            </a:rPr>
                            <m:t>𝑜𝑓𝑓𝑒𝑟</m:t>
                          </m:r>
                          <m:r>
                            <a:rPr lang="en-US" sz="4800" b="0" i="1" smtClean="0">
                              <a:solidFill>
                                <a:srgbClr val="000000"/>
                              </a:solidFill>
                              <a:latin typeface="Cambria Math" panose="02040503050406030204" pitchFamily="18" charset="0"/>
                            </a:rPr>
                            <m:t>|</m:t>
                          </m:r>
                          <m:r>
                            <a:rPr lang="en-US" sz="4800" b="0" i="1" smtClean="0">
                              <a:solidFill>
                                <a:schemeClr val="accent5">
                                  <a:lumMod val="75000"/>
                                </a:schemeClr>
                              </a:solidFill>
                              <a:latin typeface="Cambria Math" panose="02040503050406030204" pitchFamily="18" charset="0"/>
                            </a:rPr>
                            <m:t>𝑠𝑝𝑎𝑚</m:t>
                          </m:r>
                          <m:r>
                            <a:rPr lang="en-US" sz="4800" b="0" i="1" smtClean="0">
                              <a:solidFill>
                                <a:srgbClr val="000000"/>
                              </a:solidFill>
                              <a:latin typeface="Cambria Math" panose="02040503050406030204" pitchFamily="18" charset="0"/>
                            </a:rPr>
                            <m:t>)</m:t>
                          </m:r>
                        </m:num>
                        <m:den>
                          <m:r>
                            <a:rPr lang="ar-AE" sz="4800" i="1">
                              <a:solidFill>
                                <a:srgbClr val="000000"/>
                              </a:solidFill>
                              <a:latin typeface="Cambria Math" panose="02040503050406030204" pitchFamily="18" charset="0"/>
                            </a:rPr>
                            <m:t>𝑃</m:t>
                          </m:r>
                          <m:d>
                            <m:dPr>
                              <m:ctrlPr>
                                <a:rPr lang="ar-AE" sz="4800" i="1">
                                  <a:solidFill>
                                    <a:srgbClr val="000000"/>
                                  </a:solidFill>
                                  <a:latin typeface="Cambria Math" panose="02040503050406030204" pitchFamily="18" charset="0"/>
                                </a:rPr>
                              </m:ctrlPr>
                            </m:dPr>
                            <m:e>
                              <m:r>
                                <a:rPr lang="ar-AE" sz="4800" i="1">
                                  <a:solidFill>
                                    <a:srgbClr val="0000FF"/>
                                  </a:solidFill>
                                  <a:latin typeface="Cambria Math" panose="02040503050406030204" pitchFamily="18" charset="0"/>
                                </a:rPr>
                                <m:t>𝑛𝑖𝑔𝑒𝑟𝑖𝑎𝑛𝑝𝑟𝑖𝑛𝑐𝑒</m:t>
                              </m:r>
                            </m:e>
                          </m:d>
                          <m:r>
                            <a:rPr lang="en-US" sz="4800" b="0" i="1" smtClean="0">
                              <a:solidFill>
                                <a:srgbClr val="000000"/>
                              </a:solidFill>
                              <a:latin typeface="Cambria Math" panose="02040503050406030204" pitchFamily="18" charset="0"/>
                            </a:rPr>
                            <m:t>𝑃</m:t>
                          </m:r>
                          <m:r>
                            <a:rPr lang="en-US" sz="4800" b="0" i="1" smtClean="0">
                              <a:solidFill>
                                <a:srgbClr val="000000"/>
                              </a:solidFill>
                              <a:latin typeface="Cambria Math" panose="02040503050406030204" pitchFamily="18" charset="0"/>
                            </a:rPr>
                            <m:t>(</m:t>
                          </m:r>
                          <m:r>
                            <a:rPr lang="en-US" sz="4800" b="0" i="1" smtClean="0">
                              <a:solidFill>
                                <a:schemeClr val="accent3">
                                  <a:lumMod val="75000"/>
                                </a:schemeClr>
                              </a:solidFill>
                              <a:latin typeface="Cambria Math" panose="02040503050406030204" pitchFamily="18" charset="0"/>
                            </a:rPr>
                            <m:t>𝑜𝑓𝑓𝑒𝑟</m:t>
                          </m:r>
                          <m:r>
                            <a:rPr lang="en-US" sz="4800" b="0" i="1" smtClean="0">
                              <a:solidFill>
                                <a:srgbClr val="000000"/>
                              </a:solidFill>
                              <a:latin typeface="Cambria Math" panose="02040503050406030204" pitchFamily="18" charset="0"/>
                            </a:rPr>
                            <m:t>)</m:t>
                          </m:r>
                        </m:den>
                      </m:f>
                    </m:oMath>
                  </m:oMathPara>
                </a14:m>
                <a:endParaRPr sz="4800" dirty="0"/>
              </a:p>
            </p:txBody>
          </p:sp>
        </mc:Choice>
        <mc:Fallback xmlns="">
          <p:sp>
            <p:nvSpPr>
              <p:cNvPr id="1815" name="Equation"/>
              <p:cNvSpPr txBox="1">
                <a:spLocks noRot="1" noChangeAspect="1" noMove="1" noResize="1" noEditPoints="1" noAdjustHandles="1" noChangeArrowheads="1" noChangeShapeType="1" noTextEdit="1"/>
              </p:cNvSpPr>
              <p:nvPr/>
            </p:nvSpPr>
            <p:spPr>
              <a:xfrm>
                <a:off x="9319601" y="6070589"/>
                <a:ext cx="14225497" cy="1564595"/>
              </a:xfrm>
              <a:prstGeom prst="rect">
                <a:avLst/>
              </a:prstGeom>
              <a:blipFill>
                <a:blip r:embed="rId3"/>
                <a:stretch>
                  <a:fillRect t="-2439" r="-981" b="-17073"/>
                </a:stretch>
              </a:blipFill>
              <a:ln w="12700">
                <a:miter lim="400000"/>
              </a:ln>
            </p:spPr>
            <p:txBody>
              <a:bodyPr/>
              <a:lstStyle/>
              <a:p>
                <a:r>
                  <a:rPr lang="en-US">
                    <a:noFill/>
                  </a:rPr>
                  <a:t> </a:t>
                </a:r>
              </a:p>
            </p:txBody>
          </p:sp>
        </mc:Fallback>
      </mc:AlternateContent>
      <p:grpSp>
        <p:nvGrpSpPr>
          <p:cNvPr id="1823" name="Group"/>
          <p:cNvGrpSpPr/>
          <p:nvPr/>
        </p:nvGrpSpPr>
        <p:grpSpPr>
          <a:xfrm>
            <a:off x="16242102" y="7908340"/>
            <a:ext cx="4000562" cy="3543306"/>
            <a:chOff x="2204067" y="-124772"/>
            <a:chExt cx="4000560" cy="3543304"/>
          </a:xfrm>
        </p:grpSpPr>
        <p:sp>
          <p:nvSpPr>
            <p:cNvPr id="1818" name="multiplication for AND assumes independence!"/>
            <p:cNvSpPr/>
            <p:nvPr/>
          </p:nvSpPr>
          <p:spPr>
            <a:xfrm>
              <a:off x="4171797" y="214853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900" b="1">
                  <a:solidFill>
                    <a:schemeClr val="accent4">
                      <a:hueOff val="-1247790"/>
                      <a:lumOff val="-12326"/>
                    </a:schemeClr>
                  </a:solidFill>
                </a:defRPr>
              </a:lvl1pPr>
            </a:lstStyle>
            <a:p>
              <a:r>
                <a:rPr dirty="0"/>
                <a:t>multiplication for AND assumes independence!</a:t>
              </a:r>
            </a:p>
          </p:txBody>
        </p:sp>
        <p:pic>
          <p:nvPicPr>
            <p:cNvPr id="1819" name="Line Line" descr="Line Line"/>
            <p:cNvPicPr>
              <a:picLocks/>
            </p:cNvPicPr>
            <p:nvPr/>
          </p:nvPicPr>
          <p:blipFill>
            <a:blip r:embed="rId4"/>
            <a:stretch>
              <a:fillRect/>
            </a:stretch>
          </p:blipFill>
          <p:spPr>
            <a:xfrm rot="14170433">
              <a:off x="1930151" y="683106"/>
              <a:ext cx="1908056" cy="358793"/>
            </a:xfrm>
            <a:prstGeom prst="rect">
              <a:avLst/>
            </a:prstGeom>
            <a:effectLst/>
          </p:spPr>
        </p:pic>
        <p:pic>
          <p:nvPicPr>
            <p:cNvPr id="1821" name="Line Line" descr="Line Line"/>
            <p:cNvPicPr>
              <a:picLocks/>
            </p:cNvPicPr>
            <p:nvPr/>
          </p:nvPicPr>
          <p:blipFill>
            <a:blip r:embed="rId5"/>
            <a:stretch>
              <a:fillRect/>
            </a:stretch>
          </p:blipFill>
          <p:spPr>
            <a:xfrm rot="17919943">
              <a:off x="4622825" y="626527"/>
              <a:ext cx="1925251" cy="358792"/>
            </a:xfrm>
            <a:prstGeom prst="rect">
              <a:avLst/>
            </a:prstGeom>
            <a:effectLst/>
          </p:spPr>
        </p:pic>
      </p:grpSp>
      <p:sp>
        <p:nvSpPr>
          <p:cNvPr id="1824" name="“naïve”"/>
          <p:cNvSpPr txBox="1"/>
          <p:nvPr/>
        </p:nvSpPr>
        <p:spPr>
          <a:xfrm>
            <a:off x="14076779" y="10487703"/>
            <a:ext cx="1383095" cy="535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b="1">
                <a:solidFill>
                  <a:schemeClr val="accent4">
                    <a:hueOff val="-1247790"/>
                    <a:lumOff val="-12326"/>
                  </a:schemeClr>
                </a:solidFill>
              </a:defRPr>
            </a:lvl1pPr>
          </a:lstStyle>
          <a:p>
            <a:r>
              <a:t>“naïve”</a:t>
            </a:r>
          </a:p>
        </p:txBody>
      </p:sp>
      <p:sp>
        <p:nvSpPr>
          <p:cNvPr id="1825" name="conditional probabilities can be used as a classifier!"/>
          <p:cNvSpPr txBox="1"/>
          <p:nvPr/>
        </p:nvSpPr>
        <p:spPr>
          <a:xfrm>
            <a:off x="1711461" y="9816025"/>
            <a:ext cx="10405722" cy="627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553212" indent="-553212" algn="l" defTabSz="2413955">
              <a:lnSpc>
                <a:spcPct val="120000"/>
              </a:lnSpc>
              <a:buSzPct val="123000"/>
              <a:buChar char="■"/>
              <a:defRPr sz="3366" b="1" spc="-67">
                <a:solidFill>
                  <a:srgbClr val="000000"/>
                </a:solidFill>
              </a:defRPr>
            </a:pPr>
            <a:r>
              <a:t>conditional probabilities</a:t>
            </a:r>
            <a:r>
              <a:rPr b="0"/>
              <a:t> can be used as a classifier!</a:t>
            </a:r>
          </a:p>
        </p:txBody>
      </p:sp>
      <p:sp>
        <p:nvSpPr>
          <p:cNvPr id="1826" name="a classifier made this way, however, is “naïve” when extended to multiple features"/>
          <p:cNvSpPr txBox="1"/>
          <p:nvPr/>
        </p:nvSpPr>
        <p:spPr>
          <a:xfrm>
            <a:off x="1711461" y="10441453"/>
            <a:ext cx="10614876" cy="1307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558800" indent="-558800" algn="l">
              <a:lnSpc>
                <a:spcPct val="120000"/>
              </a:lnSpc>
              <a:buSzPct val="123000"/>
              <a:buChar char="■"/>
              <a:defRPr sz="3400" spc="-68">
                <a:solidFill>
                  <a:srgbClr val="000000"/>
                </a:solidFill>
              </a:defRPr>
            </a:pPr>
            <a:r>
              <a:t>a classifier made this way, however, is “</a:t>
            </a:r>
            <a:r>
              <a:rPr b="1"/>
              <a:t>naïve</a:t>
            </a:r>
            <a:r>
              <a:t>” when extended to multiple features</a:t>
            </a:r>
          </a:p>
        </p:txBody>
      </p:sp>
      <p:sp>
        <p:nvSpPr>
          <p:cNvPr id="1827" name="Naïve Bayes Classifier"/>
          <p:cNvSpPr txBox="1"/>
          <p:nvPr/>
        </p:nvSpPr>
        <p:spPr>
          <a:xfrm>
            <a:off x="12587329" y="3673898"/>
            <a:ext cx="353782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6000" b="1">
                <a:solidFill>
                  <a:schemeClr val="accent1">
                    <a:lumOff val="-13575"/>
                  </a:schemeClr>
                </a:solidFill>
              </a:defRPr>
            </a:pPr>
            <a:r>
              <a:rPr dirty="0">
                <a:solidFill>
                  <a:srgbClr val="006D64"/>
                </a:solidFill>
              </a:rPr>
              <a:t>Classifier</a:t>
            </a:r>
          </a:p>
        </p:txBody>
      </p:sp>
      <mc:AlternateContent xmlns:mc="http://schemas.openxmlformats.org/markup-compatibility/2006" xmlns:a14="http://schemas.microsoft.com/office/drawing/2010/main">
        <mc:Choice Requires="a14">
          <p:sp>
            <p:nvSpPr>
              <p:cNvPr id="2" name="Equation">
                <a:extLst>
                  <a:ext uri="{FF2B5EF4-FFF2-40B4-BE49-F238E27FC236}">
                    <a16:creationId xmlns:a16="http://schemas.microsoft.com/office/drawing/2014/main" id="{EFB351B0-20F9-78EE-40B2-05FF351A4071}"/>
                  </a:ext>
                </a:extLst>
              </p:cNvPr>
              <p:cNvSpPr txBox="1"/>
              <p:nvPr/>
            </p:nvSpPr>
            <p:spPr>
              <a:xfrm>
                <a:off x="760925" y="6483555"/>
                <a:ext cx="8821005" cy="738664"/>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4800" b="0" i="1" smtClean="0">
                          <a:solidFill>
                            <a:schemeClr val="bg2">
                              <a:lumMod val="10000"/>
                            </a:schemeClr>
                          </a:solidFill>
                          <a:latin typeface="Cambria Math" panose="02040503050406030204" pitchFamily="18" charset="0"/>
                        </a:rPr>
                        <m:t>𝑃</m:t>
                      </m:r>
                      <m:r>
                        <a:rPr lang="en-US" sz="4800" b="0" i="1" smtClean="0">
                          <a:solidFill>
                            <a:schemeClr val="bg2">
                              <a:lumMod val="10000"/>
                            </a:schemeClr>
                          </a:solidFill>
                          <a:latin typeface="Cambria Math" panose="02040503050406030204" pitchFamily="18" charset="0"/>
                        </a:rPr>
                        <m:t>(</m:t>
                      </m:r>
                      <m:r>
                        <a:rPr lang="en-US" sz="4800" i="1">
                          <a:solidFill>
                            <a:srgbClr val="FF0000"/>
                          </a:solidFill>
                          <a:latin typeface="Cambria Math" panose="02040503050406030204" pitchFamily="18" charset="0"/>
                        </a:rPr>
                        <m:t>𝑠𝑝𝑎𝑚</m:t>
                      </m:r>
                      <m:r>
                        <a:rPr lang="en-US" sz="4800" i="1">
                          <a:solidFill>
                            <a:srgbClr val="000000"/>
                          </a:solidFill>
                          <a:latin typeface="Cambria Math" panose="02040503050406030204" pitchFamily="18" charset="0"/>
                        </a:rPr>
                        <m:t>|</m:t>
                      </m:r>
                      <m:r>
                        <a:rPr lang="en-US" sz="4800" i="1">
                          <a:solidFill>
                            <a:srgbClr val="0000FF"/>
                          </a:solidFill>
                          <a:latin typeface="Cambria Math" panose="02040503050406030204" pitchFamily="18" charset="0"/>
                        </a:rPr>
                        <m:t>𝑛𝑖𝑔𝑒𝑟𝑖𝑎𝑛𝑝𝑟𝑖𝑛𝑐𝑒</m:t>
                      </m:r>
                      <m:r>
                        <a:rPr lang="en-US" sz="4800" b="0" i="1" smtClean="0">
                          <a:solidFill>
                            <a:srgbClr val="0000FF"/>
                          </a:solidFill>
                          <a:latin typeface="Cambria Math" panose="02040503050406030204" pitchFamily="18" charset="0"/>
                        </a:rPr>
                        <m:t>,</m:t>
                      </m:r>
                      <m:r>
                        <a:rPr lang="en-US" sz="4800" b="0" i="1" smtClean="0">
                          <a:solidFill>
                            <a:schemeClr val="accent3">
                              <a:lumMod val="75000"/>
                            </a:schemeClr>
                          </a:solidFill>
                          <a:latin typeface="Cambria Math" panose="02040503050406030204" pitchFamily="18" charset="0"/>
                        </a:rPr>
                        <m:t>𝑜𝑓𝑓𝑒𝑟</m:t>
                      </m:r>
                      <m:r>
                        <a:rPr lang="en-US" sz="4800" b="0" i="1" smtClean="0">
                          <a:solidFill>
                            <a:schemeClr val="bg2">
                              <a:lumMod val="10000"/>
                            </a:schemeClr>
                          </a:solidFill>
                          <a:latin typeface="Cambria Math" panose="02040503050406030204" pitchFamily="18" charset="0"/>
                        </a:rPr>
                        <m:t>)</m:t>
                      </m:r>
                    </m:oMath>
                  </m:oMathPara>
                </a14:m>
                <a:endParaRPr sz="4800" dirty="0"/>
              </a:p>
            </p:txBody>
          </p:sp>
        </mc:Choice>
        <mc:Fallback xmlns="">
          <p:sp>
            <p:nvSpPr>
              <p:cNvPr id="2" name="Equation">
                <a:extLst>
                  <a:ext uri="{FF2B5EF4-FFF2-40B4-BE49-F238E27FC236}">
                    <a16:creationId xmlns:a16="http://schemas.microsoft.com/office/drawing/2014/main" id="{EFB351B0-20F9-78EE-40B2-05FF351A4071}"/>
                  </a:ext>
                </a:extLst>
              </p:cNvPr>
              <p:cNvSpPr txBox="1">
                <a:spLocks noRot="1" noChangeAspect="1" noMove="1" noResize="1" noEditPoints="1" noAdjustHandles="1" noChangeArrowheads="1" noChangeShapeType="1" noTextEdit="1"/>
              </p:cNvSpPr>
              <p:nvPr/>
            </p:nvSpPr>
            <p:spPr>
              <a:xfrm>
                <a:off x="760925" y="6483555"/>
                <a:ext cx="8821005" cy="738664"/>
              </a:xfrm>
              <a:prstGeom prst="rect">
                <a:avLst/>
              </a:prstGeom>
              <a:blipFill>
                <a:blip r:embed="rId6"/>
                <a:stretch>
                  <a:fillRect l="-1007" r="-1871" b="-38983"/>
                </a:stretch>
              </a:blipFill>
              <a:ln w="12700" cap="flat">
                <a:noFill/>
                <a:miter lim="400000"/>
              </a:ln>
              <a:effectLst/>
            </p:spPr>
            <p:txBody>
              <a:bodyPr/>
              <a:lstStyle/>
              <a:p>
                <a:r>
                  <a:rPr lang="en-US">
                    <a:noFill/>
                  </a:rPr>
                  <a:t> </a:t>
                </a:r>
              </a:p>
            </p:txBody>
          </p:sp>
        </mc:Fallback>
      </mc:AlternateContent>
      <p:sp>
        <p:nvSpPr>
          <p:cNvPr id="3" name="Google Shape;403;p55">
            <a:extLst>
              <a:ext uri="{FF2B5EF4-FFF2-40B4-BE49-F238E27FC236}">
                <a16:creationId xmlns:a16="http://schemas.microsoft.com/office/drawing/2014/main" id="{BA0DB056-EB15-F8DC-9653-0EA1322943C6}"/>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55</a:t>
            </a:fld>
            <a:endParaRPr lang="en" dirty="0">
              <a:solidFill>
                <a:srgbClr val="004C7F"/>
              </a:solidFill>
              <a:latin typeface="Lato"/>
              <a:ea typeface="Lato"/>
              <a:cs typeface="Lato"/>
              <a:sym typeface="Lato"/>
            </a:endParaRPr>
          </a:p>
        </p:txBody>
      </p:sp>
      <p:sp>
        <p:nvSpPr>
          <p:cNvPr id="6" name="Decision Trees">
            <a:extLst>
              <a:ext uri="{FF2B5EF4-FFF2-40B4-BE49-F238E27FC236}">
                <a16:creationId xmlns:a16="http://schemas.microsoft.com/office/drawing/2014/main" id="{A369A93A-ADDB-1D26-5800-4CA513586ECA}"/>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Naïve Bayes</a:t>
            </a:r>
            <a:endParaRPr sz="6000" dirty="0">
              <a:solidFill>
                <a:srgbClr val="004C7F"/>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64583E-6 -4.81481E-6 L 0.31536 0.24688 " pathEditMode="relative" rAng="0" ptsTypes="AA">
                                      <p:cBhvr>
                                        <p:cTn id="22" dur="1000" fill="hold"/>
                                        <p:tgtEl>
                                          <p:spTgt spid="6"/>
                                        </p:tgtEl>
                                        <p:attrNameLst>
                                          <p:attrName>ppt_x</p:attrName>
                                          <p:attrName>ppt_y</p:attrName>
                                        </p:attrNameLst>
                                      </p:cBhvr>
                                      <p:rCtr x="15768" y="12338"/>
                                    </p:animMotion>
                                  </p:childTnLst>
                                </p:cTn>
                              </p:par>
                            </p:childTnLst>
                          </p:cTn>
                        </p:par>
                        <p:par>
                          <p:cTn id="23" fill="hold">
                            <p:stCondLst>
                              <p:cond delay="1000"/>
                            </p:stCondLst>
                            <p:childTnLst>
                              <p:par>
                                <p:cTn id="24" presetID="10" presetClass="entr" presetSubtype="0" fill="hold" grpId="5" nodeType="afterEffect">
                                  <p:stCondLst>
                                    <p:cond delay="0"/>
                                  </p:stCondLst>
                                  <p:childTnLst>
                                    <p:set>
                                      <p:cBhvr>
                                        <p:cTn id="25" dur="1" fill="hold">
                                          <p:stCondLst>
                                            <p:cond delay="0"/>
                                          </p:stCondLst>
                                        </p:cTn>
                                        <p:tgtEl>
                                          <p:spTgt spid="1827"/>
                                        </p:tgtEl>
                                        <p:attrNameLst>
                                          <p:attrName>style.visibility</p:attrName>
                                        </p:attrNameLst>
                                      </p:cBhvr>
                                      <p:to>
                                        <p:strVal val="visible"/>
                                      </p:to>
                                    </p:set>
                                    <p:animEffect transition="in" filter="fade">
                                      <p:cBhvr>
                                        <p:cTn id="26" dur="500"/>
                                        <p:tgtEl>
                                          <p:spTgt spid="1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 grpId="1" animBg="1" advAuto="0"/>
      <p:bldP spid="1824" grpId="2" animBg="1" advAuto="0"/>
      <p:bldP spid="1825" grpId="3" animBg="1" advAuto="0"/>
      <p:bldP spid="1826" grpId="4" animBg="1" advAuto="0"/>
      <p:bldP spid="1827" grpId="5" animBg="1" advAuto="0"/>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56</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Naïve Bayes</a:t>
            </a:r>
            <a:endParaRPr sz="6000" dirty="0">
              <a:solidFill>
                <a:srgbClr val="004C7F"/>
              </a:solidFill>
            </a:endParaRPr>
          </a:p>
        </p:txBody>
      </p:sp>
      <p:pic>
        <p:nvPicPr>
          <p:cNvPr id="1026" name="Picture 2" descr="Summer Hot Sun Stock Photo by ©HitToon 12492703">
            <a:extLst>
              <a:ext uri="{FF2B5EF4-FFF2-40B4-BE49-F238E27FC236}">
                <a16:creationId xmlns:a16="http://schemas.microsoft.com/office/drawing/2014/main" id="{4FC263FA-9AD5-CC12-A3A8-A87786355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4047" y="2516909"/>
            <a:ext cx="4341091" cy="4341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artoon Rain Cloud, Download Free Cartoon Rain Cloud png images, Free  ClipArts on Clipart Library">
            <a:extLst>
              <a:ext uri="{FF2B5EF4-FFF2-40B4-BE49-F238E27FC236}">
                <a16:creationId xmlns:a16="http://schemas.microsoft.com/office/drawing/2014/main" id="{BDA455DF-9DF9-AF65-571F-ACF4ACB2D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4047" y="8246378"/>
            <a:ext cx="4341091" cy="36609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38873B-B819-DD1B-AA9B-42236F492683}"/>
              </a:ext>
            </a:extLst>
          </p:cNvPr>
          <p:cNvSpPr txBox="1"/>
          <p:nvPr/>
        </p:nvSpPr>
        <p:spPr>
          <a:xfrm>
            <a:off x="10800573" y="6858000"/>
            <a:ext cx="172803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6000" dirty="0">
                <a:solidFill>
                  <a:srgbClr val="006D64"/>
                </a:solidFill>
              </a:rPr>
              <a:t>50%</a:t>
            </a:r>
            <a:endParaRPr kumimoji="0" lang="en-US" sz="6000" b="0" i="0" u="none" strike="noStrike" cap="none" spc="0" normalizeH="0" baseline="0" dirty="0">
              <a:ln>
                <a:noFill/>
              </a:ln>
              <a:solidFill>
                <a:srgbClr val="006D64"/>
              </a:solidFill>
              <a:effectLst/>
              <a:uFillTx/>
              <a:latin typeface="+mn-lt"/>
              <a:ea typeface="+mn-ea"/>
              <a:cs typeface="+mn-cs"/>
              <a:sym typeface="Helvetica Neue"/>
            </a:endParaRPr>
          </a:p>
        </p:txBody>
      </p:sp>
      <p:sp>
        <p:nvSpPr>
          <p:cNvPr id="7" name="TextBox 6">
            <a:extLst>
              <a:ext uri="{FF2B5EF4-FFF2-40B4-BE49-F238E27FC236}">
                <a16:creationId xmlns:a16="http://schemas.microsoft.com/office/drawing/2014/main" id="{36A8276E-37EF-8282-6E00-D3B898F6B8BA}"/>
              </a:ext>
            </a:extLst>
          </p:cNvPr>
          <p:cNvSpPr txBox="1"/>
          <p:nvPr/>
        </p:nvSpPr>
        <p:spPr>
          <a:xfrm>
            <a:off x="10800573" y="11907365"/>
            <a:ext cx="172803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6000" dirty="0">
                <a:solidFill>
                  <a:srgbClr val="006D64"/>
                </a:solidFill>
              </a:rPr>
              <a:t>50%</a:t>
            </a:r>
            <a:endParaRPr kumimoji="0" lang="en-US" sz="6000" b="0" i="0" u="none" strike="noStrike" cap="none" spc="0" normalizeH="0" baseline="0" dirty="0">
              <a:ln>
                <a:noFill/>
              </a:ln>
              <a:solidFill>
                <a:srgbClr val="006D64"/>
              </a:solidFill>
              <a:effectLst/>
              <a:uFillTx/>
              <a:latin typeface="+mn-lt"/>
              <a:ea typeface="+mn-ea"/>
              <a:cs typeface="+mn-cs"/>
              <a:sym typeface="Helvetica Neue"/>
            </a:endParaRPr>
          </a:p>
        </p:txBody>
      </p:sp>
      <p:pic>
        <p:nvPicPr>
          <p:cNvPr id="8" name="Picture 2" descr="Summer Hot Sun Stock Photo by ©HitToon 12492703">
            <a:extLst>
              <a:ext uri="{FF2B5EF4-FFF2-40B4-BE49-F238E27FC236}">
                <a16:creationId xmlns:a16="http://schemas.microsoft.com/office/drawing/2014/main" id="{4DA79AA9-50C1-5D5D-30B9-26AA50792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4047" y="2516909"/>
            <a:ext cx="4341091" cy="4341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Cartoon Rain Cloud, Download Free Cartoon Rain Cloud png images, Free  ClipArts on Clipart Library">
            <a:extLst>
              <a:ext uri="{FF2B5EF4-FFF2-40B4-BE49-F238E27FC236}">
                <a16:creationId xmlns:a16="http://schemas.microsoft.com/office/drawing/2014/main" id="{7C9C1401-3415-8F02-6B15-44D03F853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4047" y="8246378"/>
            <a:ext cx="4341091" cy="36609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8CE0BCB-F61D-F8F7-9494-68F971B1AAE4}"/>
              </a:ext>
            </a:extLst>
          </p:cNvPr>
          <p:cNvSpPr txBox="1"/>
          <p:nvPr/>
        </p:nvSpPr>
        <p:spPr>
          <a:xfrm>
            <a:off x="10800573" y="6858000"/>
            <a:ext cx="172803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6000" dirty="0">
                <a:solidFill>
                  <a:srgbClr val="006D64"/>
                </a:solidFill>
              </a:rPr>
              <a:t>50%</a:t>
            </a:r>
            <a:endParaRPr kumimoji="0" lang="en-US" sz="6000" b="0" i="0" u="none" strike="noStrike" cap="none" spc="0" normalizeH="0" baseline="0" dirty="0">
              <a:ln>
                <a:noFill/>
              </a:ln>
              <a:solidFill>
                <a:srgbClr val="006D64"/>
              </a:solidFill>
              <a:effectLst/>
              <a:uFillTx/>
              <a:latin typeface="+mn-lt"/>
              <a:ea typeface="+mn-ea"/>
              <a:cs typeface="+mn-cs"/>
              <a:sym typeface="Helvetica Neue"/>
            </a:endParaRPr>
          </a:p>
        </p:txBody>
      </p:sp>
      <p:sp>
        <p:nvSpPr>
          <p:cNvPr id="11" name="TextBox 10">
            <a:extLst>
              <a:ext uri="{FF2B5EF4-FFF2-40B4-BE49-F238E27FC236}">
                <a16:creationId xmlns:a16="http://schemas.microsoft.com/office/drawing/2014/main" id="{A873A1E2-888B-A4BA-92CF-F2E9F32BB201}"/>
              </a:ext>
            </a:extLst>
          </p:cNvPr>
          <p:cNvSpPr txBox="1"/>
          <p:nvPr/>
        </p:nvSpPr>
        <p:spPr>
          <a:xfrm>
            <a:off x="10800573" y="11907365"/>
            <a:ext cx="172803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6000" dirty="0">
                <a:solidFill>
                  <a:srgbClr val="006D64"/>
                </a:solidFill>
              </a:rPr>
              <a:t>50%</a:t>
            </a:r>
            <a:endParaRPr kumimoji="0" lang="en-US" sz="6000" b="0" i="0" u="none" strike="noStrike" cap="none" spc="0" normalizeH="0" baseline="0" dirty="0">
              <a:ln>
                <a:noFill/>
              </a:ln>
              <a:solidFill>
                <a:srgbClr val="006D64"/>
              </a:solidFill>
              <a:effectLst/>
              <a:uFillTx/>
              <a:latin typeface="+mn-lt"/>
              <a:ea typeface="+mn-ea"/>
              <a:cs typeface="+mn-cs"/>
              <a:sym typeface="Helvetica Neue"/>
            </a:endParaRPr>
          </a:p>
        </p:txBody>
      </p:sp>
      <p:sp>
        <p:nvSpPr>
          <p:cNvPr id="12" name="Decision Trees">
            <a:extLst>
              <a:ext uri="{FF2B5EF4-FFF2-40B4-BE49-F238E27FC236}">
                <a16:creationId xmlns:a16="http://schemas.microsoft.com/office/drawing/2014/main" id="{41E096F0-AC5D-586A-0A2A-1AD710A646C1}"/>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Independence</a:t>
            </a:r>
            <a:endParaRPr sz="6000" dirty="0">
              <a:solidFill>
                <a:srgbClr val="004C7F"/>
              </a:solidFill>
            </a:endParaRPr>
          </a:p>
        </p:txBody>
      </p:sp>
    </p:spTree>
    <p:extLst>
      <p:ext uri="{BB962C8B-B14F-4D97-AF65-F5344CB8AC3E}">
        <p14:creationId xmlns:p14="http://schemas.microsoft.com/office/powerpoint/2010/main" val="28975709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57</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Naïve Bayes</a:t>
            </a:r>
            <a:endParaRPr sz="6000" dirty="0">
              <a:solidFill>
                <a:srgbClr val="004C7F"/>
              </a:solidFill>
            </a:endParaRPr>
          </a:p>
        </p:txBody>
      </p:sp>
      <p:pic>
        <p:nvPicPr>
          <p:cNvPr id="1026" name="Picture 2" descr="Summer Hot Sun Stock Photo by ©HitToon 12492703">
            <a:extLst>
              <a:ext uri="{FF2B5EF4-FFF2-40B4-BE49-F238E27FC236}">
                <a16:creationId xmlns:a16="http://schemas.microsoft.com/office/drawing/2014/main" id="{4FC263FA-9AD5-CC12-A3A8-A87786355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1064" y="2516909"/>
            <a:ext cx="4341091" cy="4341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artoon Rain Cloud, Download Free Cartoon Rain Cloud png images, Free  ClipArts on Clipart Library">
            <a:extLst>
              <a:ext uri="{FF2B5EF4-FFF2-40B4-BE49-F238E27FC236}">
                <a16:creationId xmlns:a16="http://schemas.microsoft.com/office/drawing/2014/main" id="{BDA455DF-9DF9-AF65-571F-ACF4ACB2D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1064" y="8246378"/>
            <a:ext cx="4341091" cy="36609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38873B-B819-DD1B-AA9B-42236F492683}"/>
              </a:ext>
            </a:extLst>
          </p:cNvPr>
          <p:cNvSpPr txBox="1"/>
          <p:nvPr/>
        </p:nvSpPr>
        <p:spPr>
          <a:xfrm>
            <a:off x="17337590" y="6858000"/>
            <a:ext cx="172803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6000" dirty="0">
                <a:solidFill>
                  <a:srgbClr val="006D64"/>
                </a:solidFill>
              </a:rPr>
              <a:t>50%</a:t>
            </a:r>
            <a:endParaRPr kumimoji="0" lang="en-US" sz="6000" b="0" i="0" u="none" strike="noStrike" cap="none" spc="0" normalizeH="0" baseline="0" dirty="0">
              <a:ln>
                <a:noFill/>
              </a:ln>
              <a:solidFill>
                <a:srgbClr val="006D64"/>
              </a:solidFill>
              <a:effectLst/>
              <a:uFillTx/>
              <a:latin typeface="+mn-lt"/>
              <a:ea typeface="+mn-ea"/>
              <a:cs typeface="+mn-cs"/>
              <a:sym typeface="Helvetica Neue"/>
            </a:endParaRPr>
          </a:p>
        </p:txBody>
      </p:sp>
      <p:sp>
        <p:nvSpPr>
          <p:cNvPr id="7" name="TextBox 6">
            <a:extLst>
              <a:ext uri="{FF2B5EF4-FFF2-40B4-BE49-F238E27FC236}">
                <a16:creationId xmlns:a16="http://schemas.microsoft.com/office/drawing/2014/main" id="{36A8276E-37EF-8282-6E00-D3B898F6B8BA}"/>
              </a:ext>
            </a:extLst>
          </p:cNvPr>
          <p:cNvSpPr txBox="1"/>
          <p:nvPr/>
        </p:nvSpPr>
        <p:spPr>
          <a:xfrm>
            <a:off x="17337590" y="11907365"/>
            <a:ext cx="172803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6000" dirty="0">
                <a:solidFill>
                  <a:srgbClr val="006D64"/>
                </a:solidFill>
              </a:rPr>
              <a:t>50%</a:t>
            </a:r>
            <a:endParaRPr kumimoji="0" lang="en-US" sz="6000" b="0" i="0" u="none" strike="noStrike" cap="none" spc="0" normalizeH="0" baseline="0" dirty="0">
              <a:ln>
                <a:noFill/>
              </a:ln>
              <a:solidFill>
                <a:srgbClr val="006D64"/>
              </a:solidFill>
              <a:effectLst/>
              <a:uFillTx/>
              <a:latin typeface="+mn-lt"/>
              <a:ea typeface="+mn-ea"/>
              <a:cs typeface="+mn-cs"/>
              <a:sym typeface="Helvetica Neue"/>
            </a:endParaRPr>
          </a:p>
        </p:txBody>
      </p:sp>
      <p:pic>
        <p:nvPicPr>
          <p:cNvPr id="8" name="Picture 2" descr="Summer Hot Sun Stock Photo by ©HitToon 12492703">
            <a:extLst>
              <a:ext uri="{FF2B5EF4-FFF2-40B4-BE49-F238E27FC236}">
                <a16:creationId xmlns:a16="http://schemas.microsoft.com/office/drawing/2014/main" id="{4DA79AA9-50C1-5D5D-30B9-26AA50792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645" y="2432193"/>
            <a:ext cx="4341091" cy="4341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Cartoon Rain Cloud, Download Free Cartoon Rain Cloud png images, Free  ClipArts on Clipart Library">
            <a:extLst>
              <a:ext uri="{FF2B5EF4-FFF2-40B4-BE49-F238E27FC236}">
                <a16:creationId xmlns:a16="http://schemas.microsoft.com/office/drawing/2014/main" id="{7C9C1401-3415-8F02-6B15-44D03F853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645" y="8161662"/>
            <a:ext cx="4341091" cy="36609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8CE0BCB-F61D-F8F7-9494-68F971B1AAE4}"/>
              </a:ext>
            </a:extLst>
          </p:cNvPr>
          <p:cNvSpPr txBox="1"/>
          <p:nvPr/>
        </p:nvSpPr>
        <p:spPr>
          <a:xfrm>
            <a:off x="6893171" y="6773284"/>
            <a:ext cx="172803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6000" dirty="0">
                <a:solidFill>
                  <a:srgbClr val="006D64"/>
                </a:solidFill>
              </a:rPr>
              <a:t>50%</a:t>
            </a:r>
            <a:endParaRPr kumimoji="0" lang="en-US" sz="6000" b="0" i="0" u="none" strike="noStrike" cap="none" spc="0" normalizeH="0" baseline="0" dirty="0">
              <a:ln>
                <a:noFill/>
              </a:ln>
              <a:solidFill>
                <a:srgbClr val="006D64"/>
              </a:solidFill>
              <a:effectLst/>
              <a:uFillTx/>
              <a:latin typeface="+mn-lt"/>
              <a:ea typeface="+mn-ea"/>
              <a:cs typeface="+mn-cs"/>
              <a:sym typeface="Helvetica Neue"/>
            </a:endParaRPr>
          </a:p>
        </p:txBody>
      </p:sp>
      <p:sp>
        <p:nvSpPr>
          <p:cNvPr id="11" name="TextBox 10">
            <a:extLst>
              <a:ext uri="{FF2B5EF4-FFF2-40B4-BE49-F238E27FC236}">
                <a16:creationId xmlns:a16="http://schemas.microsoft.com/office/drawing/2014/main" id="{A873A1E2-888B-A4BA-92CF-F2E9F32BB201}"/>
              </a:ext>
            </a:extLst>
          </p:cNvPr>
          <p:cNvSpPr txBox="1"/>
          <p:nvPr/>
        </p:nvSpPr>
        <p:spPr>
          <a:xfrm>
            <a:off x="6893171" y="11822649"/>
            <a:ext cx="172803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6000" dirty="0">
                <a:solidFill>
                  <a:srgbClr val="006D64"/>
                </a:solidFill>
              </a:rPr>
              <a:t>50%</a:t>
            </a:r>
            <a:endParaRPr kumimoji="0" lang="en-US" sz="6000" b="0" i="0" u="none" strike="noStrike" cap="none" spc="0" normalizeH="0" baseline="0" dirty="0">
              <a:ln>
                <a:noFill/>
              </a:ln>
              <a:solidFill>
                <a:srgbClr val="006D64"/>
              </a:solidFill>
              <a:effectLst/>
              <a:uFillTx/>
              <a:latin typeface="+mn-lt"/>
              <a:ea typeface="+mn-ea"/>
              <a:cs typeface="+mn-cs"/>
              <a:sym typeface="Helvetica Neue"/>
            </a:endParaRPr>
          </a:p>
        </p:txBody>
      </p:sp>
      <p:sp>
        <p:nvSpPr>
          <p:cNvPr id="2" name="TextBox 1">
            <a:extLst>
              <a:ext uri="{FF2B5EF4-FFF2-40B4-BE49-F238E27FC236}">
                <a16:creationId xmlns:a16="http://schemas.microsoft.com/office/drawing/2014/main" id="{40EAA302-12E0-3DBE-6D70-BCA3566B1EF9}"/>
              </a:ext>
            </a:extLst>
          </p:cNvPr>
          <p:cNvSpPr txBox="1"/>
          <p:nvPr/>
        </p:nvSpPr>
        <p:spPr>
          <a:xfrm>
            <a:off x="5937862" y="1556776"/>
            <a:ext cx="388567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4C7F"/>
                </a:solidFill>
                <a:effectLst/>
                <a:uFillTx/>
                <a:latin typeface="+mn-lt"/>
                <a:ea typeface="+mn-ea"/>
                <a:cs typeface="+mn-cs"/>
                <a:sym typeface="Helvetica Neue"/>
              </a:rPr>
              <a:t>January 1</a:t>
            </a:r>
            <a:r>
              <a:rPr kumimoji="0" lang="en-US" sz="6000" b="0" i="0" u="none" strike="noStrike" cap="none" spc="0" normalizeH="0" baseline="30000" dirty="0">
                <a:ln>
                  <a:noFill/>
                </a:ln>
                <a:solidFill>
                  <a:srgbClr val="004C7F"/>
                </a:solidFill>
                <a:effectLst/>
                <a:uFillTx/>
                <a:latin typeface="+mn-lt"/>
                <a:ea typeface="+mn-ea"/>
                <a:cs typeface="+mn-cs"/>
                <a:sym typeface="Helvetica Neue"/>
              </a:rPr>
              <a:t>st</a:t>
            </a:r>
            <a:endParaRPr kumimoji="0" lang="en-US" sz="6000" b="0" i="0" u="none" strike="noStrike" cap="none" spc="0" normalizeH="0" baseline="0" dirty="0">
              <a:ln>
                <a:noFill/>
              </a:ln>
              <a:solidFill>
                <a:srgbClr val="004C7F"/>
              </a:solidFill>
              <a:effectLst/>
              <a:uFillTx/>
              <a:latin typeface="+mn-lt"/>
              <a:ea typeface="+mn-ea"/>
              <a:cs typeface="+mn-cs"/>
              <a:sym typeface="Helvetica Neue"/>
            </a:endParaRPr>
          </a:p>
        </p:txBody>
      </p:sp>
      <p:sp>
        <p:nvSpPr>
          <p:cNvPr id="3" name="TextBox 2">
            <a:extLst>
              <a:ext uri="{FF2B5EF4-FFF2-40B4-BE49-F238E27FC236}">
                <a16:creationId xmlns:a16="http://schemas.microsoft.com/office/drawing/2014/main" id="{72548F82-BE01-EE93-30E7-5FA9690A6115}"/>
              </a:ext>
            </a:extLst>
          </p:cNvPr>
          <p:cNvSpPr txBox="1"/>
          <p:nvPr/>
        </p:nvSpPr>
        <p:spPr>
          <a:xfrm>
            <a:off x="16049499" y="1490987"/>
            <a:ext cx="4057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4C7F"/>
                </a:solidFill>
                <a:effectLst/>
                <a:uFillTx/>
                <a:latin typeface="+mn-lt"/>
                <a:ea typeface="+mn-ea"/>
                <a:cs typeface="+mn-cs"/>
                <a:sym typeface="Helvetica Neue"/>
              </a:rPr>
              <a:t>January 2</a:t>
            </a:r>
            <a:r>
              <a:rPr kumimoji="0" lang="en-US" sz="6000" b="0" i="0" u="none" strike="noStrike" cap="none" spc="0" normalizeH="0" baseline="30000" dirty="0">
                <a:ln>
                  <a:noFill/>
                </a:ln>
                <a:solidFill>
                  <a:srgbClr val="004C7F"/>
                </a:solidFill>
                <a:effectLst/>
                <a:uFillTx/>
                <a:latin typeface="+mn-lt"/>
                <a:ea typeface="+mn-ea"/>
                <a:cs typeface="+mn-cs"/>
                <a:sym typeface="Helvetica Neue"/>
              </a:rPr>
              <a:t>nd</a:t>
            </a:r>
            <a:endParaRPr kumimoji="0" lang="en-US" sz="6000" b="0" i="0" u="none" strike="noStrike" cap="none" spc="0" normalizeH="0" baseline="0" dirty="0">
              <a:ln>
                <a:noFill/>
              </a:ln>
              <a:solidFill>
                <a:srgbClr val="004C7F"/>
              </a:solidFill>
              <a:effectLst/>
              <a:uFillTx/>
              <a:latin typeface="+mn-lt"/>
              <a:ea typeface="+mn-ea"/>
              <a:cs typeface="+mn-cs"/>
              <a:sym typeface="Helvetica Neue"/>
            </a:endParaRPr>
          </a:p>
        </p:txBody>
      </p:sp>
      <p:sp>
        <p:nvSpPr>
          <p:cNvPr id="12" name="Decision Trees">
            <a:extLst>
              <a:ext uri="{FF2B5EF4-FFF2-40B4-BE49-F238E27FC236}">
                <a16:creationId xmlns:a16="http://schemas.microsoft.com/office/drawing/2014/main" id="{996E0D7B-0650-93B9-670E-45F2919F37EE}"/>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Independence</a:t>
            </a:r>
            <a:endParaRPr sz="6000" dirty="0">
              <a:solidFill>
                <a:srgbClr val="004C7F"/>
              </a:solidFill>
            </a:endParaRPr>
          </a:p>
        </p:txBody>
      </p:sp>
    </p:spTree>
    <p:extLst>
      <p:ext uri="{BB962C8B-B14F-4D97-AF65-F5344CB8AC3E}">
        <p14:creationId xmlns:p14="http://schemas.microsoft.com/office/powerpoint/2010/main" val="2339839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3F6C7D6-7414-6B8F-2D5C-B1087C835430}"/>
              </a:ext>
            </a:extLst>
          </p:cNvPr>
          <p:cNvSpPr txBox="1"/>
          <p:nvPr/>
        </p:nvSpPr>
        <p:spPr>
          <a:xfrm>
            <a:off x="14354846" y="6345039"/>
            <a:ext cx="744650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P(</a:t>
            </a:r>
            <a:r>
              <a:rPr kumimoji="0" lang="en-US" sz="6000" b="0" i="0" u="none" strike="noStrike" cap="none" spc="0" normalizeH="0" baseline="0" dirty="0">
                <a:ln>
                  <a:noFill/>
                </a:ln>
                <a:solidFill>
                  <a:srgbClr val="00B0F0"/>
                </a:solidFill>
                <a:effectLst/>
                <a:uFillTx/>
                <a:latin typeface="+mn-lt"/>
                <a:ea typeface="+mn-ea"/>
                <a:cs typeface="+mn-cs"/>
                <a:sym typeface="Helvetica Neue"/>
              </a:rPr>
              <a:t>Rain </a:t>
            </a: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a:t>
            </a:r>
            <a:r>
              <a:rPr kumimoji="0" lang="en-US" sz="6000" b="0" i="0" u="none" strike="noStrike" cap="none" spc="0" normalizeH="0" baseline="0" dirty="0">
                <a:ln>
                  <a:noFill/>
                </a:ln>
                <a:solidFill>
                  <a:srgbClr val="5E5E5E"/>
                </a:solidFill>
                <a:effectLst/>
                <a:uFillTx/>
                <a:latin typeface="+mn-lt"/>
                <a:ea typeface="+mn-ea"/>
                <a:cs typeface="+mn-cs"/>
                <a:sym typeface="Helvetica Neue"/>
              </a:rPr>
              <a:t>                    </a:t>
            </a: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a:t>
            </a:r>
            <a:endParaRPr kumimoji="0" lang="en-US" sz="6000" b="0" i="0" u="none" strike="noStrike" cap="none" spc="0" normalizeH="0" baseline="0" dirty="0">
              <a:ln>
                <a:noFill/>
              </a:ln>
              <a:solidFill>
                <a:srgbClr val="5E5E5E"/>
              </a:solidFill>
              <a:effectLst/>
              <a:uFillTx/>
              <a:latin typeface="+mn-lt"/>
              <a:ea typeface="+mn-ea"/>
              <a:cs typeface="+mn-cs"/>
              <a:sym typeface="Helvetica Neue"/>
            </a:endParaRPr>
          </a:p>
        </p:txBody>
      </p:sp>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58</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Naïve Bayes</a:t>
            </a:r>
            <a:endParaRPr sz="6000" dirty="0">
              <a:solidFill>
                <a:srgbClr val="004C7F"/>
              </a:solidFill>
            </a:endParaRPr>
          </a:p>
        </p:txBody>
      </p:sp>
      <p:sp>
        <p:nvSpPr>
          <p:cNvPr id="2" name="TextBox 1">
            <a:extLst>
              <a:ext uri="{FF2B5EF4-FFF2-40B4-BE49-F238E27FC236}">
                <a16:creationId xmlns:a16="http://schemas.microsoft.com/office/drawing/2014/main" id="{40EAA302-12E0-3DBE-6D70-BCA3566B1EF9}"/>
              </a:ext>
            </a:extLst>
          </p:cNvPr>
          <p:cNvSpPr txBox="1"/>
          <p:nvPr/>
        </p:nvSpPr>
        <p:spPr>
          <a:xfrm>
            <a:off x="5667786" y="6345039"/>
            <a:ext cx="388567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4C7F"/>
                </a:solidFill>
                <a:effectLst/>
                <a:uFillTx/>
                <a:latin typeface="+mn-lt"/>
                <a:ea typeface="+mn-ea"/>
                <a:cs typeface="+mn-cs"/>
                <a:sym typeface="Helvetica Neue"/>
              </a:rPr>
              <a:t>January 1</a:t>
            </a:r>
            <a:r>
              <a:rPr kumimoji="0" lang="en-US" sz="6000" b="0" i="0" u="none" strike="noStrike" cap="none" spc="0" normalizeH="0" baseline="30000" dirty="0">
                <a:ln>
                  <a:noFill/>
                </a:ln>
                <a:solidFill>
                  <a:srgbClr val="004C7F"/>
                </a:solidFill>
                <a:effectLst/>
                <a:uFillTx/>
                <a:latin typeface="+mn-lt"/>
                <a:ea typeface="+mn-ea"/>
                <a:cs typeface="+mn-cs"/>
                <a:sym typeface="Helvetica Neue"/>
              </a:rPr>
              <a:t>st</a:t>
            </a:r>
            <a:endParaRPr kumimoji="0" lang="en-US" sz="6000" b="0" i="0" u="none" strike="noStrike" cap="none" spc="0" normalizeH="0" baseline="0" dirty="0">
              <a:ln>
                <a:noFill/>
              </a:ln>
              <a:solidFill>
                <a:srgbClr val="004C7F"/>
              </a:solidFill>
              <a:effectLst/>
              <a:uFillTx/>
              <a:latin typeface="+mn-lt"/>
              <a:ea typeface="+mn-ea"/>
              <a:cs typeface="+mn-cs"/>
              <a:sym typeface="Helvetica Neue"/>
            </a:endParaRPr>
          </a:p>
        </p:txBody>
      </p:sp>
      <p:sp>
        <p:nvSpPr>
          <p:cNvPr id="12" name="TextBox 11">
            <a:extLst>
              <a:ext uri="{FF2B5EF4-FFF2-40B4-BE49-F238E27FC236}">
                <a16:creationId xmlns:a16="http://schemas.microsoft.com/office/drawing/2014/main" id="{A733CC7E-E027-62F4-A4C7-61CF2AC6E320}"/>
              </a:ext>
            </a:extLst>
          </p:cNvPr>
          <p:cNvSpPr txBox="1"/>
          <p:nvPr/>
        </p:nvSpPr>
        <p:spPr>
          <a:xfrm>
            <a:off x="2582648" y="6345039"/>
            <a:ext cx="744650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P(</a:t>
            </a:r>
            <a:r>
              <a:rPr kumimoji="0" lang="en-US" sz="6000" b="0" i="0" u="none" strike="noStrike" cap="none" spc="0" normalizeH="0" baseline="0" dirty="0">
                <a:ln>
                  <a:noFill/>
                </a:ln>
                <a:solidFill>
                  <a:srgbClr val="00B0F0"/>
                </a:solidFill>
                <a:effectLst/>
                <a:uFillTx/>
                <a:latin typeface="+mn-lt"/>
                <a:ea typeface="+mn-ea"/>
                <a:cs typeface="+mn-cs"/>
                <a:sym typeface="Helvetica Neue"/>
              </a:rPr>
              <a:t>Rain </a:t>
            </a: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a:t>
            </a:r>
            <a:r>
              <a:rPr kumimoji="0" lang="en-US" sz="6000" b="0" i="0" u="none" strike="noStrike" cap="none" spc="0" normalizeH="0" baseline="0" dirty="0">
                <a:ln>
                  <a:noFill/>
                </a:ln>
                <a:solidFill>
                  <a:srgbClr val="5E5E5E"/>
                </a:solidFill>
                <a:effectLst/>
                <a:uFillTx/>
                <a:latin typeface="+mn-lt"/>
                <a:ea typeface="+mn-ea"/>
                <a:cs typeface="+mn-cs"/>
                <a:sym typeface="Helvetica Neue"/>
              </a:rPr>
              <a:t>                    </a:t>
            </a: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a:t>
            </a:r>
            <a:endParaRPr kumimoji="0" lang="en-US" sz="6000" b="0" i="0" u="none" strike="noStrike" cap="none" spc="0" normalizeH="0" baseline="0" dirty="0">
              <a:ln>
                <a:noFill/>
              </a:ln>
              <a:solidFill>
                <a:srgbClr val="5E5E5E"/>
              </a:solidFill>
              <a:effectLst/>
              <a:uFillTx/>
              <a:latin typeface="+mn-lt"/>
              <a:ea typeface="+mn-ea"/>
              <a:cs typeface="+mn-cs"/>
              <a:sym typeface="Helvetica Neue"/>
            </a:endParaRPr>
          </a:p>
        </p:txBody>
      </p:sp>
      <p:sp>
        <p:nvSpPr>
          <p:cNvPr id="13" name="TextBox 12">
            <a:extLst>
              <a:ext uri="{FF2B5EF4-FFF2-40B4-BE49-F238E27FC236}">
                <a16:creationId xmlns:a16="http://schemas.microsoft.com/office/drawing/2014/main" id="{0A6AA768-959D-2DDE-C9D6-1B41D7A7DEB8}"/>
              </a:ext>
            </a:extLst>
          </p:cNvPr>
          <p:cNvSpPr txBox="1"/>
          <p:nvPr/>
        </p:nvSpPr>
        <p:spPr>
          <a:xfrm>
            <a:off x="17303423" y="6345039"/>
            <a:ext cx="4057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4C7F"/>
                </a:solidFill>
                <a:effectLst/>
                <a:uFillTx/>
                <a:latin typeface="+mn-lt"/>
                <a:ea typeface="+mn-ea"/>
                <a:cs typeface="+mn-cs"/>
                <a:sym typeface="Helvetica Neue"/>
              </a:rPr>
              <a:t>January 2</a:t>
            </a:r>
            <a:r>
              <a:rPr kumimoji="0" lang="en-US" sz="6000" b="0" i="0" u="none" strike="noStrike" cap="none" spc="0" normalizeH="0" baseline="30000" dirty="0">
                <a:ln>
                  <a:noFill/>
                </a:ln>
                <a:solidFill>
                  <a:srgbClr val="004C7F"/>
                </a:solidFill>
                <a:effectLst/>
                <a:uFillTx/>
                <a:latin typeface="+mn-lt"/>
                <a:ea typeface="+mn-ea"/>
                <a:cs typeface="+mn-cs"/>
                <a:sym typeface="Helvetica Neue"/>
              </a:rPr>
              <a:t>nd</a:t>
            </a:r>
            <a:endParaRPr kumimoji="0" lang="en-US" sz="6000" b="0" i="0" u="none" strike="noStrike" cap="none" spc="0" normalizeH="0" baseline="0" dirty="0">
              <a:ln>
                <a:noFill/>
              </a:ln>
              <a:solidFill>
                <a:srgbClr val="004C7F"/>
              </a:solidFill>
              <a:effectLst/>
              <a:uFillTx/>
              <a:latin typeface="+mn-lt"/>
              <a:ea typeface="+mn-ea"/>
              <a:cs typeface="+mn-cs"/>
              <a:sym typeface="Helvetica Neue"/>
            </a:endParaRPr>
          </a:p>
        </p:txBody>
      </p:sp>
      <p:sp>
        <p:nvSpPr>
          <p:cNvPr id="17" name="TextBox 16">
            <a:extLst>
              <a:ext uri="{FF2B5EF4-FFF2-40B4-BE49-F238E27FC236}">
                <a16:creationId xmlns:a16="http://schemas.microsoft.com/office/drawing/2014/main" id="{E38299AE-533E-1735-A036-073073D8F887}"/>
              </a:ext>
            </a:extLst>
          </p:cNvPr>
          <p:cNvSpPr txBox="1"/>
          <p:nvPr/>
        </p:nvSpPr>
        <p:spPr>
          <a:xfrm>
            <a:off x="5211051" y="7665839"/>
            <a:ext cx="218970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6D64"/>
                </a:solidFill>
                <a:effectLst/>
                <a:uFillTx/>
                <a:latin typeface="+mn-lt"/>
                <a:ea typeface="+mn-ea"/>
                <a:cs typeface="+mn-cs"/>
                <a:sym typeface="Helvetica Neue"/>
              </a:rPr>
              <a:t>=50%</a:t>
            </a:r>
          </a:p>
        </p:txBody>
      </p:sp>
      <p:sp>
        <p:nvSpPr>
          <p:cNvPr id="18" name="TextBox 17">
            <a:extLst>
              <a:ext uri="{FF2B5EF4-FFF2-40B4-BE49-F238E27FC236}">
                <a16:creationId xmlns:a16="http://schemas.microsoft.com/office/drawing/2014/main" id="{8E772A31-CF68-3BB7-0201-16235CC06B0C}"/>
              </a:ext>
            </a:extLst>
          </p:cNvPr>
          <p:cNvSpPr txBox="1"/>
          <p:nvPr/>
        </p:nvSpPr>
        <p:spPr>
          <a:xfrm>
            <a:off x="16983248" y="7665839"/>
            <a:ext cx="218970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6D64"/>
                </a:solidFill>
                <a:effectLst/>
                <a:uFillTx/>
                <a:latin typeface="+mn-lt"/>
                <a:ea typeface="+mn-ea"/>
                <a:cs typeface="+mn-cs"/>
                <a:sym typeface="Helvetica Neue"/>
              </a:rPr>
              <a:t>=50%</a:t>
            </a:r>
          </a:p>
        </p:txBody>
      </p:sp>
      <p:sp>
        <p:nvSpPr>
          <p:cNvPr id="19" name="Decision Trees">
            <a:extLst>
              <a:ext uri="{FF2B5EF4-FFF2-40B4-BE49-F238E27FC236}">
                <a16:creationId xmlns:a16="http://schemas.microsoft.com/office/drawing/2014/main" id="{1ADA5F1F-9F3D-2255-CEE6-C4445045ACE7}"/>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Independence</a:t>
            </a:r>
            <a:endParaRPr sz="6000" dirty="0">
              <a:solidFill>
                <a:srgbClr val="004C7F"/>
              </a:solidFill>
            </a:endParaRPr>
          </a:p>
        </p:txBody>
      </p:sp>
    </p:spTree>
    <p:extLst>
      <p:ext uri="{BB962C8B-B14F-4D97-AF65-F5344CB8AC3E}">
        <p14:creationId xmlns:p14="http://schemas.microsoft.com/office/powerpoint/2010/main" val="4683802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D34498A-9F36-8273-043A-6396E83F8D29}"/>
              </a:ext>
            </a:extLst>
          </p:cNvPr>
          <p:cNvSpPr txBox="1"/>
          <p:nvPr/>
        </p:nvSpPr>
        <p:spPr>
          <a:xfrm>
            <a:off x="4435452" y="7894439"/>
            <a:ext cx="744650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P(</a:t>
            </a:r>
            <a:r>
              <a:rPr kumimoji="0" lang="en-US" sz="6000" b="0" i="0" u="none" strike="noStrike" cap="none" spc="0" normalizeH="0" baseline="0" dirty="0">
                <a:ln>
                  <a:noFill/>
                </a:ln>
                <a:solidFill>
                  <a:srgbClr val="00B0F0"/>
                </a:solidFill>
                <a:effectLst/>
                <a:uFillTx/>
                <a:latin typeface="+mn-lt"/>
                <a:ea typeface="+mn-ea"/>
                <a:cs typeface="+mn-cs"/>
                <a:sym typeface="Helvetica Neue"/>
              </a:rPr>
              <a:t>Rain </a:t>
            </a: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a:t>
            </a:r>
            <a:r>
              <a:rPr kumimoji="0" lang="en-US" sz="6000" b="0" i="0" u="none" strike="noStrike" cap="none" spc="0" normalizeH="0" baseline="0" dirty="0">
                <a:ln>
                  <a:noFill/>
                </a:ln>
                <a:solidFill>
                  <a:srgbClr val="5E5E5E"/>
                </a:solidFill>
                <a:effectLst/>
                <a:uFillTx/>
                <a:latin typeface="+mn-lt"/>
                <a:ea typeface="+mn-ea"/>
                <a:cs typeface="+mn-cs"/>
                <a:sym typeface="Helvetica Neue"/>
              </a:rPr>
              <a:t>                    )</a:t>
            </a:r>
          </a:p>
        </p:txBody>
      </p:sp>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59</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Naïve Bayes</a:t>
            </a:r>
            <a:endParaRPr sz="6000" dirty="0">
              <a:solidFill>
                <a:srgbClr val="004C7F"/>
              </a:solidFill>
            </a:endParaRPr>
          </a:p>
        </p:txBody>
      </p:sp>
      <p:sp>
        <p:nvSpPr>
          <p:cNvPr id="3" name="TextBox 2">
            <a:extLst>
              <a:ext uri="{FF2B5EF4-FFF2-40B4-BE49-F238E27FC236}">
                <a16:creationId xmlns:a16="http://schemas.microsoft.com/office/drawing/2014/main" id="{A1EEC9F8-D9C3-A4F7-4A95-6F256C86F256}"/>
              </a:ext>
            </a:extLst>
          </p:cNvPr>
          <p:cNvSpPr txBox="1"/>
          <p:nvPr/>
        </p:nvSpPr>
        <p:spPr>
          <a:xfrm>
            <a:off x="4597063" y="4795639"/>
            <a:ext cx="1518987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P(</a:t>
            </a:r>
            <a:r>
              <a:rPr kumimoji="0" lang="en-US" sz="6000" b="0" i="0" u="none" strike="noStrike" cap="none" spc="0" normalizeH="0" baseline="0" dirty="0">
                <a:ln>
                  <a:noFill/>
                </a:ln>
                <a:solidFill>
                  <a:srgbClr val="00B0F0"/>
                </a:solidFill>
                <a:effectLst/>
                <a:uFillTx/>
                <a:latin typeface="+mn-lt"/>
                <a:ea typeface="+mn-ea"/>
                <a:cs typeface="+mn-cs"/>
                <a:sym typeface="Helvetica Neue"/>
              </a:rPr>
              <a:t>Rain </a:t>
            </a: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US" sz="6000" b="0" i="0" u="none" strike="noStrike" cap="none" spc="0" normalizeH="0" baseline="0" dirty="0">
                <a:ln>
                  <a:noFill/>
                </a:ln>
                <a:solidFill>
                  <a:srgbClr val="004C7F"/>
                </a:solidFill>
                <a:effectLst/>
                <a:uFillTx/>
                <a:latin typeface="+mn-lt"/>
                <a:ea typeface="+mn-ea"/>
                <a:cs typeface="+mn-cs"/>
                <a:sym typeface="Helvetica Neue"/>
              </a:rPr>
              <a:t>January 1</a:t>
            </a:r>
            <a:r>
              <a:rPr kumimoji="0" lang="en-US" sz="6000" b="0" i="0" u="none" strike="noStrike" cap="none" spc="0" normalizeH="0" baseline="30000" dirty="0">
                <a:ln>
                  <a:noFill/>
                </a:ln>
                <a:solidFill>
                  <a:srgbClr val="004C7F"/>
                </a:solidFill>
                <a:effectLst/>
                <a:uFillTx/>
                <a:latin typeface="+mn-lt"/>
                <a:ea typeface="+mn-ea"/>
                <a:cs typeface="+mn-cs"/>
                <a:sym typeface="Helvetica Neue"/>
              </a:rPr>
              <a:t>st</a:t>
            </a:r>
            <a:r>
              <a:rPr lang="en-US" sz="6000" dirty="0">
                <a:solidFill>
                  <a:srgbClr val="004C7F"/>
                </a:solidFill>
              </a:rPr>
              <a:t> AND </a:t>
            </a:r>
            <a:r>
              <a:rPr kumimoji="0" lang="en-US" sz="6000" b="0" i="0" u="none" strike="noStrike" cap="none" spc="0" normalizeH="0" baseline="0" dirty="0">
                <a:ln>
                  <a:noFill/>
                </a:ln>
                <a:solidFill>
                  <a:srgbClr val="00B0F0"/>
                </a:solidFill>
                <a:effectLst/>
                <a:uFillTx/>
                <a:latin typeface="+mn-lt"/>
                <a:ea typeface="+mn-ea"/>
                <a:cs typeface="+mn-cs"/>
                <a:sym typeface="Helvetica Neue"/>
              </a:rPr>
              <a:t>Rain </a:t>
            </a: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en-US" sz="6000" b="0" i="0" u="none" strike="noStrike" cap="none" spc="0" normalizeH="0" baseline="0" dirty="0">
                <a:ln>
                  <a:noFill/>
                </a:ln>
                <a:solidFill>
                  <a:srgbClr val="004C7F"/>
                </a:solidFill>
                <a:effectLst/>
                <a:uFillTx/>
                <a:latin typeface="+mn-lt"/>
                <a:ea typeface="+mn-ea"/>
                <a:cs typeface="+mn-cs"/>
                <a:sym typeface="Helvetica Neue"/>
              </a:rPr>
              <a:t>January 2</a:t>
            </a:r>
            <a:r>
              <a:rPr kumimoji="0" lang="en-US" sz="6000" b="0" i="0" u="none" strike="noStrike" cap="none" spc="0" normalizeH="0" baseline="30000" dirty="0">
                <a:ln>
                  <a:noFill/>
                </a:ln>
                <a:solidFill>
                  <a:srgbClr val="004C7F"/>
                </a:solidFill>
                <a:effectLst/>
                <a:uFillTx/>
                <a:latin typeface="+mn-lt"/>
                <a:ea typeface="+mn-ea"/>
                <a:cs typeface="+mn-cs"/>
                <a:sym typeface="Helvetica Neue"/>
              </a:rPr>
              <a:t>nd</a:t>
            </a: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a:t>
            </a:r>
          </a:p>
        </p:txBody>
      </p:sp>
      <p:sp>
        <p:nvSpPr>
          <p:cNvPr id="6" name="TextBox 5">
            <a:extLst>
              <a:ext uri="{FF2B5EF4-FFF2-40B4-BE49-F238E27FC236}">
                <a16:creationId xmlns:a16="http://schemas.microsoft.com/office/drawing/2014/main" id="{F43D07E9-E70F-3A65-30F9-92F56545D231}"/>
              </a:ext>
            </a:extLst>
          </p:cNvPr>
          <p:cNvSpPr txBox="1"/>
          <p:nvPr/>
        </p:nvSpPr>
        <p:spPr>
          <a:xfrm>
            <a:off x="10894369" y="6345039"/>
            <a:ext cx="259526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1" u="none" strike="noStrike" cap="none" spc="0" normalizeH="0" baseline="0" dirty="0">
                <a:ln>
                  <a:noFill/>
                </a:ln>
                <a:solidFill>
                  <a:srgbClr val="FF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Neue"/>
              </a:rPr>
              <a:t>Is NOT</a:t>
            </a:r>
          </a:p>
        </p:txBody>
      </p:sp>
      <p:sp>
        <p:nvSpPr>
          <p:cNvPr id="7" name="TextBox 6">
            <a:extLst>
              <a:ext uri="{FF2B5EF4-FFF2-40B4-BE49-F238E27FC236}">
                <a16:creationId xmlns:a16="http://schemas.microsoft.com/office/drawing/2014/main" id="{1D13A5EE-67D7-E221-0DB2-977F9E35ABCF}"/>
              </a:ext>
            </a:extLst>
          </p:cNvPr>
          <p:cNvSpPr txBox="1"/>
          <p:nvPr/>
        </p:nvSpPr>
        <p:spPr>
          <a:xfrm>
            <a:off x="12192000" y="7894439"/>
            <a:ext cx="744650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P(</a:t>
            </a:r>
            <a:r>
              <a:rPr kumimoji="0" lang="en-US" sz="6000" b="0" i="0" u="none" strike="noStrike" cap="none" spc="0" normalizeH="0" baseline="0" dirty="0">
                <a:ln>
                  <a:noFill/>
                </a:ln>
                <a:solidFill>
                  <a:srgbClr val="00B0F0"/>
                </a:solidFill>
                <a:effectLst/>
                <a:uFillTx/>
                <a:latin typeface="+mn-lt"/>
                <a:ea typeface="+mn-ea"/>
                <a:cs typeface="+mn-cs"/>
                <a:sym typeface="Helvetica Neue"/>
              </a:rPr>
              <a:t>Rain </a:t>
            </a: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a:t>
            </a:r>
            <a:r>
              <a:rPr kumimoji="0" lang="en-US" sz="6000" b="0" i="0" u="none" strike="noStrike" cap="none" spc="0" normalizeH="0" baseline="0" dirty="0">
                <a:ln>
                  <a:noFill/>
                </a:ln>
                <a:solidFill>
                  <a:srgbClr val="5E5E5E"/>
                </a:solidFill>
                <a:effectLst/>
                <a:uFillTx/>
                <a:latin typeface="+mn-lt"/>
                <a:ea typeface="+mn-ea"/>
                <a:cs typeface="+mn-cs"/>
                <a:sym typeface="Helvetica Neue"/>
              </a:rPr>
              <a:t>                    )</a:t>
            </a:r>
          </a:p>
        </p:txBody>
      </p:sp>
      <p:sp>
        <p:nvSpPr>
          <p:cNvPr id="8" name="TextBox 7">
            <a:extLst>
              <a:ext uri="{FF2B5EF4-FFF2-40B4-BE49-F238E27FC236}">
                <a16:creationId xmlns:a16="http://schemas.microsoft.com/office/drawing/2014/main" id="{F9E2D8C1-4A3A-DD6E-E0EC-108D20218D01}"/>
              </a:ext>
            </a:extLst>
          </p:cNvPr>
          <p:cNvSpPr txBox="1"/>
          <p:nvPr/>
        </p:nvSpPr>
        <p:spPr>
          <a:xfrm>
            <a:off x="7520590" y="7894439"/>
            <a:ext cx="388567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4C7F"/>
                </a:solidFill>
                <a:effectLst/>
                <a:uFillTx/>
                <a:latin typeface="+mn-lt"/>
                <a:ea typeface="+mn-ea"/>
                <a:cs typeface="+mn-cs"/>
                <a:sym typeface="Helvetica Neue"/>
              </a:rPr>
              <a:t>January 1</a:t>
            </a:r>
            <a:r>
              <a:rPr kumimoji="0" lang="en-US" sz="6000" b="0" i="0" u="none" strike="noStrike" cap="none" spc="0" normalizeH="0" baseline="30000" dirty="0">
                <a:ln>
                  <a:noFill/>
                </a:ln>
                <a:solidFill>
                  <a:srgbClr val="004C7F"/>
                </a:solidFill>
                <a:effectLst/>
                <a:uFillTx/>
                <a:latin typeface="+mn-lt"/>
                <a:ea typeface="+mn-ea"/>
                <a:cs typeface="+mn-cs"/>
                <a:sym typeface="Helvetica Neue"/>
              </a:rPr>
              <a:t>st</a:t>
            </a:r>
            <a:endParaRPr kumimoji="0" lang="en-US" sz="6000" b="0" i="0" u="none" strike="noStrike" cap="none" spc="0" normalizeH="0" baseline="0" dirty="0">
              <a:ln>
                <a:noFill/>
              </a:ln>
              <a:solidFill>
                <a:srgbClr val="004C7F"/>
              </a:solidFill>
              <a:effectLst/>
              <a:uFillTx/>
              <a:latin typeface="+mn-lt"/>
              <a:ea typeface="+mn-ea"/>
              <a:cs typeface="+mn-cs"/>
              <a:sym typeface="Helvetica Neue"/>
            </a:endParaRPr>
          </a:p>
        </p:txBody>
      </p:sp>
      <p:sp>
        <p:nvSpPr>
          <p:cNvPr id="10" name="TextBox 9">
            <a:extLst>
              <a:ext uri="{FF2B5EF4-FFF2-40B4-BE49-F238E27FC236}">
                <a16:creationId xmlns:a16="http://schemas.microsoft.com/office/drawing/2014/main" id="{947ADC1F-0063-BA36-C779-FD6C8E369A6F}"/>
              </a:ext>
            </a:extLst>
          </p:cNvPr>
          <p:cNvSpPr txBox="1"/>
          <p:nvPr/>
        </p:nvSpPr>
        <p:spPr>
          <a:xfrm>
            <a:off x="15140577" y="7894439"/>
            <a:ext cx="4057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4C7F"/>
                </a:solidFill>
                <a:effectLst/>
                <a:uFillTx/>
                <a:latin typeface="+mn-lt"/>
                <a:ea typeface="+mn-ea"/>
                <a:cs typeface="+mn-cs"/>
                <a:sym typeface="Helvetica Neue"/>
              </a:rPr>
              <a:t>January 2</a:t>
            </a:r>
            <a:r>
              <a:rPr kumimoji="0" lang="en-US" sz="6000" b="0" i="0" u="none" strike="noStrike" cap="none" spc="0" normalizeH="0" baseline="30000" dirty="0">
                <a:ln>
                  <a:noFill/>
                </a:ln>
                <a:solidFill>
                  <a:srgbClr val="004C7F"/>
                </a:solidFill>
                <a:effectLst/>
                <a:uFillTx/>
                <a:latin typeface="+mn-lt"/>
                <a:ea typeface="+mn-ea"/>
                <a:cs typeface="+mn-cs"/>
                <a:sym typeface="Helvetica Neue"/>
              </a:rPr>
              <a:t>nd</a:t>
            </a:r>
            <a:endParaRPr kumimoji="0" lang="en-US" sz="6000" b="0" i="0" u="none" strike="noStrike" cap="none" spc="0" normalizeH="0" baseline="0" dirty="0">
              <a:ln>
                <a:noFill/>
              </a:ln>
              <a:solidFill>
                <a:srgbClr val="004C7F"/>
              </a:solidFill>
              <a:effectLst/>
              <a:uFillTx/>
              <a:latin typeface="+mn-lt"/>
              <a:ea typeface="+mn-ea"/>
              <a:cs typeface="+mn-cs"/>
              <a:sym typeface="Helvetica Neue"/>
            </a:endParaRPr>
          </a:p>
        </p:txBody>
      </p:sp>
      <p:sp>
        <p:nvSpPr>
          <p:cNvPr id="11" name="TextBox 10">
            <a:extLst>
              <a:ext uri="{FF2B5EF4-FFF2-40B4-BE49-F238E27FC236}">
                <a16:creationId xmlns:a16="http://schemas.microsoft.com/office/drawing/2014/main" id="{BE2D20B1-182F-6818-74F7-5DADCCCAD2A9}"/>
              </a:ext>
            </a:extLst>
          </p:cNvPr>
          <p:cNvSpPr txBox="1"/>
          <p:nvPr/>
        </p:nvSpPr>
        <p:spPr>
          <a:xfrm>
            <a:off x="11417324" y="7894439"/>
            <a:ext cx="108471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bg2">
                    <a:lumMod val="10000"/>
                  </a:schemeClr>
                </a:solidFill>
                <a:effectLst/>
                <a:uFillTx/>
                <a:latin typeface="+mn-lt"/>
                <a:ea typeface="+mn-ea"/>
                <a:cs typeface="+mn-cs"/>
                <a:sym typeface="Helvetica Neue"/>
              </a:rPr>
              <a:t>*</a:t>
            </a:r>
            <a:endParaRPr kumimoji="0" lang="en-US" sz="6000" b="0" i="0" u="none" strike="noStrike" cap="none" spc="0" normalizeH="0" baseline="0" dirty="0">
              <a:ln>
                <a:noFill/>
              </a:ln>
              <a:solidFill>
                <a:srgbClr val="5E5E5E"/>
              </a:solidFill>
              <a:effectLst/>
              <a:uFillTx/>
              <a:latin typeface="+mn-lt"/>
              <a:ea typeface="+mn-ea"/>
              <a:cs typeface="+mn-cs"/>
              <a:sym typeface="Helvetica Neue"/>
            </a:endParaRPr>
          </a:p>
        </p:txBody>
      </p:sp>
      <p:sp>
        <p:nvSpPr>
          <p:cNvPr id="15" name="TextBox 14">
            <a:extLst>
              <a:ext uri="{FF2B5EF4-FFF2-40B4-BE49-F238E27FC236}">
                <a16:creationId xmlns:a16="http://schemas.microsoft.com/office/drawing/2014/main" id="{CFBDFEFC-CADB-B32C-B828-76301BD66324}"/>
              </a:ext>
            </a:extLst>
          </p:cNvPr>
          <p:cNvSpPr txBox="1"/>
          <p:nvPr/>
        </p:nvSpPr>
        <p:spPr>
          <a:xfrm>
            <a:off x="10894369" y="8920361"/>
            <a:ext cx="218970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6D64"/>
                </a:solidFill>
                <a:effectLst/>
                <a:uFillTx/>
                <a:latin typeface="+mn-lt"/>
                <a:ea typeface="+mn-ea"/>
                <a:cs typeface="+mn-cs"/>
                <a:sym typeface="Helvetica Neue"/>
              </a:rPr>
              <a:t>=25%</a:t>
            </a:r>
          </a:p>
        </p:txBody>
      </p:sp>
      <p:sp>
        <p:nvSpPr>
          <p:cNvPr id="16" name="TextBox 15">
            <a:extLst>
              <a:ext uri="{FF2B5EF4-FFF2-40B4-BE49-F238E27FC236}">
                <a16:creationId xmlns:a16="http://schemas.microsoft.com/office/drawing/2014/main" id="{5D5FBEE7-B77C-C147-DFA2-44A419669C72}"/>
              </a:ext>
            </a:extLst>
          </p:cNvPr>
          <p:cNvSpPr txBox="1"/>
          <p:nvPr/>
        </p:nvSpPr>
        <p:spPr>
          <a:xfrm>
            <a:off x="20142537" y="4795639"/>
            <a:ext cx="218970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6D64"/>
                </a:solidFill>
                <a:effectLst/>
                <a:uFillTx/>
                <a:latin typeface="+mn-lt"/>
                <a:ea typeface="+mn-ea"/>
                <a:cs typeface="+mn-cs"/>
                <a:sym typeface="Helvetica Neue"/>
              </a:rPr>
              <a:t>=45%</a:t>
            </a:r>
          </a:p>
        </p:txBody>
      </p:sp>
      <p:sp>
        <p:nvSpPr>
          <p:cNvPr id="19" name="Decision Trees">
            <a:extLst>
              <a:ext uri="{FF2B5EF4-FFF2-40B4-BE49-F238E27FC236}">
                <a16:creationId xmlns:a16="http://schemas.microsoft.com/office/drawing/2014/main" id="{60325358-C469-9F73-9532-1C056FB62874}"/>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Independence</a:t>
            </a:r>
            <a:endParaRPr sz="6000" dirty="0">
              <a:solidFill>
                <a:srgbClr val="004C7F"/>
              </a:solidFill>
            </a:endParaRPr>
          </a:p>
        </p:txBody>
      </p:sp>
    </p:spTree>
    <p:extLst>
      <p:ext uri="{BB962C8B-B14F-4D97-AF65-F5344CB8AC3E}">
        <p14:creationId xmlns:p14="http://schemas.microsoft.com/office/powerpoint/2010/main" val="32149401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Decision Trees"/>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pic>
        <p:nvPicPr>
          <p:cNvPr id="222"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011840" y="4829770"/>
            <a:ext cx="6360386" cy="4056334"/>
          </a:xfrm>
          <a:prstGeom prst="rect">
            <a:avLst/>
          </a:prstGeom>
          <a:ln w="12700">
            <a:miter lim="400000"/>
          </a:ln>
        </p:spPr>
      </p:pic>
      <p:sp>
        <p:nvSpPr>
          <p:cNvPr id="2" name="Google Shape;403;p55">
            <a:extLst>
              <a:ext uri="{FF2B5EF4-FFF2-40B4-BE49-F238E27FC236}">
                <a16:creationId xmlns:a16="http://schemas.microsoft.com/office/drawing/2014/main" id="{B13223EE-83BD-7578-F9C7-C67C7F9F4642}"/>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a:t>
            </a:fld>
            <a:endParaRPr lang="en" dirty="0">
              <a:solidFill>
                <a:srgbClr val="004C7F"/>
              </a:solidFill>
              <a:latin typeface="Lato"/>
              <a:ea typeface="Lato"/>
              <a:cs typeface="Lato"/>
              <a:sym typeface="Lato"/>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15" name="Equation"/>
              <p:cNvSpPr txBox="1"/>
              <p:nvPr/>
            </p:nvSpPr>
            <p:spPr>
              <a:xfrm>
                <a:off x="9319601" y="6070589"/>
                <a:ext cx="14225497" cy="1564595"/>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ar-AE" sz="4800" i="1" smtClean="0">
                          <a:solidFill>
                            <a:srgbClr val="000000"/>
                          </a:solidFill>
                          <a:latin typeface="Cambria Math" panose="02040503050406030204" pitchFamily="18" charset="0"/>
                        </a:rPr>
                        <m:t>=</m:t>
                      </m:r>
                      <m:f>
                        <m:fPr>
                          <m:ctrlPr>
                            <a:rPr lang="ar-AE" sz="4800" i="1">
                              <a:solidFill>
                                <a:srgbClr val="000000"/>
                              </a:solidFill>
                              <a:latin typeface="Cambria Math" panose="02040503050406030204" pitchFamily="18" charset="0"/>
                            </a:rPr>
                          </m:ctrlPr>
                        </m:fPr>
                        <m:num>
                          <m:r>
                            <a:rPr lang="ar-AE" sz="4800" i="1">
                              <a:solidFill>
                                <a:srgbClr val="000000"/>
                              </a:solidFill>
                              <a:latin typeface="Cambria Math" panose="02040503050406030204" pitchFamily="18" charset="0"/>
                            </a:rPr>
                            <m:t>𝑃</m:t>
                          </m:r>
                          <m:d>
                            <m:dPr>
                              <m:ctrlPr>
                                <a:rPr lang="ar-AE" sz="4800" i="1">
                                  <a:solidFill>
                                    <a:srgbClr val="000000"/>
                                  </a:solidFill>
                                  <a:latin typeface="Cambria Math" panose="02040503050406030204" pitchFamily="18" charset="0"/>
                                </a:rPr>
                              </m:ctrlPr>
                            </m:dPr>
                            <m:e>
                              <m:r>
                                <a:rPr lang="ar-AE" sz="4800" i="1">
                                  <a:solidFill>
                                    <a:srgbClr val="FF0000"/>
                                  </a:solidFill>
                                  <a:latin typeface="Cambria Math" panose="02040503050406030204" pitchFamily="18" charset="0"/>
                                </a:rPr>
                                <m:t>𝑠𝑝𝑎𝑚</m:t>
                              </m:r>
                            </m:e>
                          </m:d>
                          <m:r>
                            <a:rPr lang="ar-AE" sz="4800" i="1">
                              <a:solidFill>
                                <a:srgbClr val="000000"/>
                              </a:solidFill>
                              <a:latin typeface="Cambria Math" panose="02040503050406030204" pitchFamily="18" charset="0"/>
                            </a:rPr>
                            <m:t>𝑃</m:t>
                          </m:r>
                          <m:d>
                            <m:dPr>
                              <m:ctrlPr>
                                <a:rPr lang="ar-AE" sz="4800" i="1">
                                  <a:solidFill>
                                    <a:srgbClr val="000000"/>
                                  </a:solidFill>
                                  <a:latin typeface="Cambria Math" panose="02040503050406030204" pitchFamily="18" charset="0"/>
                                </a:rPr>
                              </m:ctrlPr>
                            </m:dPr>
                            <m:e>
                              <m:r>
                                <a:rPr lang="ar-AE" sz="4800" i="1">
                                  <a:solidFill>
                                    <a:srgbClr val="0000FF"/>
                                  </a:solidFill>
                                  <a:latin typeface="Cambria Math" panose="02040503050406030204" pitchFamily="18" charset="0"/>
                                </a:rPr>
                                <m:t>𝑛𝑖𝑔𝑒𝑟𝑖𝑎𝑛𝑝𝑟𝑖𝑛𝑐𝑒</m:t>
                              </m:r>
                            </m:e>
                            <m:e>
                              <m:r>
                                <a:rPr lang="ar-AE" sz="4800" i="1">
                                  <a:solidFill>
                                    <a:srgbClr val="FF0000"/>
                                  </a:solidFill>
                                  <a:latin typeface="Cambria Math" panose="02040503050406030204" pitchFamily="18" charset="0"/>
                                </a:rPr>
                                <m:t>𝑠𝑝𝑎𝑚</m:t>
                              </m:r>
                            </m:e>
                          </m:d>
                          <m:r>
                            <a:rPr lang="ar-AE" sz="4800" b="0" i="1" smtClean="0">
                              <a:solidFill>
                                <a:srgbClr val="000000"/>
                              </a:solidFill>
                              <a:latin typeface="Cambria Math" panose="02040503050406030204" pitchFamily="18" charset="0"/>
                            </a:rPr>
                            <m:t>𝑃</m:t>
                          </m:r>
                          <m:r>
                            <a:rPr lang="en-US" sz="4800" b="0" i="1" smtClean="0">
                              <a:solidFill>
                                <a:srgbClr val="000000"/>
                              </a:solidFill>
                              <a:latin typeface="Cambria Math" panose="02040503050406030204" pitchFamily="18" charset="0"/>
                            </a:rPr>
                            <m:t>(</m:t>
                          </m:r>
                          <m:r>
                            <a:rPr lang="en-US" sz="4800" b="0" i="1" smtClean="0">
                              <a:solidFill>
                                <a:schemeClr val="accent3">
                                  <a:lumMod val="75000"/>
                                </a:schemeClr>
                              </a:solidFill>
                              <a:latin typeface="Cambria Math" panose="02040503050406030204" pitchFamily="18" charset="0"/>
                            </a:rPr>
                            <m:t>𝑜𝑓𝑓𝑒𝑟</m:t>
                          </m:r>
                          <m:r>
                            <a:rPr lang="en-US" sz="4800" b="0" i="1" smtClean="0">
                              <a:solidFill>
                                <a:srgbClr val="000000"/>
                              </a:solidFill>
                              <a:latin typeface="Cambria Math" panose="02040503050406030204" pitchFamily="18" charset="0"/>
                            </a:rPr>
                            <m:t>|</m:t>
                          </m:r>
                          <m:r>
                            <a:rPr lang="en-US" sz="4800" b="0" i="1" smtClean="0">
                              <a:solidFill>
                                <a:schemeClr val="accent5">
                                  <a:lumMod val="75000"/>
                                </a:schemeClr>
                              </a:solidFill>
                              <a:latin typeface="Cambria Math" panose="02040503050406030204" pitchFamily="18" charset="0"/>
                            </a:rPr>
                            <m:t>𝑠𝑝𝑎𝑚</m:t>
                          </m:r>
                          <m:r>
                            <a:rPr lang="en-US" sz="4800" b="0" i="1" smtClean="0">
                              <a:solidFill>
                                <a:srgbClr val="000000"/>
                              </a:solidFill>
                              <a:latin typeface="Cambria Math" panose="02040503050406030204" pitchFamily="18" charset="0"/>
                            </a:rPr>
                            <m:t>)</m:t>
                          </m:r>
                        </m:num>
                        <m:den>
                          <m:r>
                            <a:rPr lang="ar-AE" sz="4800" i="1">
                              <a:solidFill>
                                <a:srgbClr val="000000"/>
                              </a:solidFill>
                              <a:latin typeface="Cambria Math" panose="02040503050406030204" pitchFamily="18" charset="0"/>
                            </a:rPr>
                            <m:t>𝑃</m:t>
                          </m:r>
                          <m:d>
                            <m:dPr>
                              <m:ctrlPr>
                                <a:rPr lang="ar-AE" sz="4800" i="1">
                                  <a:solidFill>
                                    <a:srgbClr val="000000"/>
                                  </a:solidFill>
                                  <a:latin typeface="Cambria Math" panose="02040503050406030204" pitchFamily="18" charset="0"/>
                                </a:rPr>
                              </m:ctrlPr>
                            </m:dPr>
                            <m:e>
                              <m:r>
                                <a:rPr lang="ar-AE" sz="4800" i="1">
                                  <a:solidFill>
                                    <a:srgbClr val="0000FF"/>
                                  </a:solidFill>
                                  <a:latin typeface="Cambria Math" panose="02040503050406030204" pitchFamily="18" charset="0"/>
                                </a:rPr>
                                <m:t>𝑛𝑖𝑔𝑒𝑟𝑖𝑎𝑛𝑝𝑟𝑖𝑛𝑐𝑒</m:t>
                              </m:r>
                            </m:e>
                          </m:d>
                          <m:r>
                            <a:rPr lang="en-US" sz="4800" b="0" i="1" smtClean="0">
                              <a:solidFill>
                                <a:srgbClr val="000000"/>
                              </a:solidFill>
                              <a:latin typeface="Cambria Math" panose="02040503050406030204" pitchFamily="18" charset="0"/>
                            </a:rPr>
                            <m:t>𝑃</m:t>
                          </m:r>
                          <m:r>
                            <a:rPr lang="en-US" sz="4800" b="0" i="1" smtClean="0">
                              <a:solidFill>
                                <a:srgbClr val="000000"/>
                              </a:solidFill>
                              <a:latin typeface="Cambria Math" panose="02040503050406030204" pitchFamily="18" charset="0"/>
                            </a:rPr>
                            <m:t>(</m:t>
                          </m:r>
                          <m:r>
                            <a:rPr lang="en-US" sz="4800" b="0" i="1" smtClean="0">
                              <a:solidFill>
                                <a:schemeClr val="accent3">
                                  <a:lumMod val="75000"/>
                                </a:schemeClr>
                              </a:solidFill>
                              <a:latin typeface="Cambria Math" panose="02040503050406030204" pitchFamily="18" charset="0"/>
                            </a:rPr>
                            <m:t>𝑜𝑓𝑓𝑒𝑟</m:t>
                          </m:r>
                          <m:r>
                            <a:rPr lang="en-US" sz="4800" b="0" i="1" smtClean="0">
                              <a:solidFill>
                                <a:srgbClr val="000000"/>
                              </a:solidFill>
                              <a:latin typeface="Cambria Math" panose="02040503050406030204" pitchFamily="18" charset="0"/>
                            </a:rPr>
                            <m:t>)</m:t>
                          </m:r>
                        </m:den>
                      </m:f>
                    </m:oMath>
                  </m:oMathPara>
                </a14:m>
                <a:endParaRPr sz="4800" dirty="0"/>
              </a:p>
            </p:txBody>
          </p:sp>
        </mc:Choice>
        <mc:Fallback xmlns="">
          <p:sp>
            <p:nvSpPr>
              <p:cNvPr id="1815" name="Equation"/>
              <p:cNvSpPr txBox="1">
                <a:spLocks noRot="1" noChangeAspect="1" noMove="1" noResize="1" noEditPoints="1" noAdjustHandles="1" noChangeArrowheads="1" noChangeShapeType="1" noTextEdit="1"/>
              </p:cNvSpPr>
              <p:nvPr/>
            </p:nvSpPr>
            <p:spPr>
              <a:xfrm>
                <a:off x="9319601" y="6070589"/>
                <a:ext cx="14225497" cy="1564595"/>
              </a:xfrm>
              <a:prstGeom prst="rect">
                <a:avLst/>
              </a:prstGeom>
              <a:blipFill>
                <a:blip r:embed="rId3"/>
                <a:stretch>
                  <a:fillRect t="-2439" r="-981" b="-17073"/>
                </a:stretch>
              </a:blipFill>
              <a:ln w="12700">
                <a:miter lim="400000"/>
              </a:ln>
            </p:spPr>
            <p:txBody>
              <a:bodyPr/>
              <a:lstStyle/>
              <a:p>
                <a:r>
                  <a:rPr lang="en-US">
                    <a:noFill/>
                  </a:rPr>
                  <a:t> </a:t>
                </a:r>
              </a:p>
            </p:txBody>
          </p:sp>
        </mc:Fallback>
      </mc:AlternateContent>
      <p:grpSp>
        <p:nvGrpSpPr>
          <p:cNvPr id="1823" name="Group"/>
          <p:cNvGrpSpPr/>
          <p:nvPr/>
        </p:nvGrpSpPr>
        <p:grpSpPr>
          <a:xfrm>
            <a:off x="16242102" y="7908340"/>
            <a:ext cx="4000562" cy="3543306"/>
            <a:chOff x="2204067" y="-124772"/>
            <a:chExt cx="4000560" cy="3543304"/>
          </a:xfrm>
        </p:grpSpPr>
        <p:sp>
          <p:nvSpPr>
            <p:cNvPr id="1818" name="multiplication for AND assumes independence!"/>
            <p:cNvSpPr/>
            <p:nvPr/>
          </p:nvSpPr>
          <p:spPr>
            <a:xfrm>
              <a:off x="4171797" y="214853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900" b="1">
                  <a:solidFill>
                    <a:schemeClr val="accent4">
                      <a:hueOff val="-1247790"/>
                      <a:lumOff val="-12326"/>
                    </a:schemeClr>
                  </a:solidFill>
                </a:defRPr>
              </a:lvl1pPr>
            </a:lstStyle>
            <a:p>
              <a:r>
                <a:rPr dirty="0"/>
                <a:t>multiplication for AND assumes independence!</a:t>
              </a:r>
            </a:p>
          </p:txBody>
        </p:sp>
        <p:pic>
          <p:nvPicPr>
            <p:cNvPr id="1819" name="Line Line" descr="Line Line"/>
            <p:cNvPicPr>
              <a:picLocks/>
            </p:cNvPicPr>
            <p:nvPr/>
          </p:nvPicPr>
          <p:blipFill>
            <a:blip r:embed="rId4"/>
            <a:stretch>
              <a:fillRect/>
            </a:stretch>
          </p:blipFill>
          <p:spPr>
            <a:xfrm rot="14170433">
              <a:off x="1930151" y="683106"/>
              <a:ext cx="1908056" cy="358793"/>
            </a:xfrm>
            <a:prstGeom prst="rect">
              <a:avLst/>
            </a:prstGeom>
            <a:effectLst/>
          </p:spPr>
        </p:pic>
        <p:pic>
          <p:nvPicPr>
            <p:cNvPr id="1821" name="Line Line" descr="Line Line"/>
            <p:cNvPicPr>
              <a:picLocks/>
            </p:cNvPicPr>
            <p:nvPr/>
          </p:nvPicPr>
          <p:blipFill>
            <a:blip r:embed="rId5"/>
            <a:stretch>
              <a:fillRect/>
            </a:stretch>
          </p:blipFill>
          <p:spPr>
            <a:xfrm rot="17919943">
              <a:off x="4622825" y="626527"/>
              <a:ext cx="1925251" cy="358792"/>
            </a:xfrm>
            <a:prstGeom prst="rect">
              <a:avLst/>
            </a:prstGeom>
            <a:effectLst/>
          </p:spPr>
        </p:pic>
      </p:grpSp>
      <p:sp>
        <p:nvSpPr>
          <p:cNvPr id="1824" name="“naïve”"/>
          <p:cNvSpPr txBox="1"/>
          <p:nvPr/>
        </p:nvSpPr>
        <p:spPr>
          <a:xfrm>
            <a:off x="14076779" y="10487703"/>
            <a:ext cx="1383095" cy="535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b="1">
                <a:solidFill>
                  <a:schemeClr val="accent4">
                    <a:hueOff val="-1247790"/>
                    <a:lumOff val="-12326"/>
                  </a:schemeClr>
                </a:solidFill>
              </a:defRPr>
            </a:lvl1pPr>
          </a:lstStyle>
          <a:p>
            <a:r>
              <a:t>“naïve”</a:t>
            </a:r>
          </a:p>
        </p:txBody>
      </p:sp>
      <p:sp>
        <p:nvSpPr>
          <p:cNvPr id="1825" name="conditional probabilities can be used as a classifier!"/>
          <p:cNvSpPr txBox="1"/>
          <p:nvPr/>
        </p:nvSpPr>
        <p:spPr>
          <a:xfrm>
            <a:off x="1711461" y="9816025"/>
            <a:ext cx="10405722" cy="627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p>
            <a:pPr marL="553212" indent="-553212" algn="l" defTabSz="2413955">
              <a:lnSpc>
                <a:spcPct val="120000"/>
              </a:lnSpc>
              <a:buSzPct val="123000"/>
              <a:buChar char="■"/>
              <a:defRPr sz="3366" b="1" spc="-67">
                <a:solidFill>
                  <a:srgbClr val="000000"/>
                </a:solidFill>
              </a:defRPr>
            </a:pPr>
            <a:r>
              <a:t>conditional probabilities</a:t>
            </a:r>
            <a:r>
              <a:rPr b="0"/>
              <a:t> can be used as a classifier!</a:t>
            </a:r>
          </a:p>
        </p:txBody>
      </p:sp>
      <p:sp>
        <p:nvSpPr>
          <p:cNvPr id="1826" name="a classifier made this way, however, is “naïve” when extended to multiple features"/>
          <p:cNvSpPr txBox="1"/>
          <p:nvPr/>
        </p:nvSpPr>
        <p:spPr>
          <a:xfrm>
            <a:off x="1711461" y="10441453"/>
            <a:ext cx="10614876" cy="1307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558800" indent="-558800" algn="l">
              <a:lnSpc>
                <a:spcPct val="120000"/>
              </a:lnSpc>
              <a:buSzPct val="123000"/>
              <a:buChar char="■"/>
              <a:defRPr sz="3400" spc="-68">
                <a:solidFill>
                  <a:srgbClr val="000000"/>
                </a:solidFill>
              </a:defRPr>
            </a:pPr>
            <a:r>
              <a:rPr dirty="0"/>
              <a:t>a classifier made this way, however, is “</a:t>
            </a:r>
            <a:r>
              <a:rPr b="1" dirty="0"/>
              <a:t>naïve</a:t>
            </a:r>
            <a:r>
              <a:rPr dirty="0"/>
              <a:t>” when extended to multiple features</a:t>
            </a:r>
          </a:p>
        </p:txBody>
      </p:sp>
      <p:sp>
        <p:nvSpPr>
          <p:cNvPr id="1827" name="Naïve Bayes Classifier"/>
          <p:cNvSpPr txBox="1"/>
          <p:nvPr/>
        </p:nvSpPr>
        <p:spPr>
          <a:xfrm>
            <a:off x="12587329" y="3673898"/>
            <a:ext cx="353782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6000" b="1">
                <a:solidFill>
                  <a:schemeClr val="accent1">
                    <a:lumOff val="-13575"/>
                  </a:schemeClr>
                </a:solidFill>
              </a:defRPr>
            </a:pPr>
            <a:r>
              <a:rPr dirty="0">
                <a:solidFill>
                  <a:srgbClr val="006D64"/>
                </a:solidFill>
              </a:rPr>
              <a:t>Classifier</a:t>
            </a:r>
          </a:p>
        </p:txBody>
      </p:sp>
      <mc:AlternateContent xmlns:mc="http://schemas.openxmlformats.org/markup-compatibility/2006" xmlns:a14="http://schemas.microsoft.com/office/drawing/2010/main">
        <mc:Choice Requires="a14">
          <p:sp>
            <p:nvSpPr>
              <p:cNvPr id="2" name="Equation">
                <a:extLst>
                  <a:ext uri="{FF2B5EF4-FFF2-40B4-BE49-F238E27FC236}">
                    <a16:creationId xmlns:a16="http://schemas.microsoft.com/office/drawing/2014/main" id="{EFB351B0-20F9-78EE-40B2-05FF351A4071}"/>
                  </a:ext>
                </a:extLst>
              </p:cNvPr>
              <p:cNvSpPr txBox="1"/>
              <p:nvPr/>
            </p:nvSpPr>
            <p:spPr>
              <a:xfrm>
                <a:off x="760925" y="6483555"/>
                <a:ext cx="8821005" cy="738664"/>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4800" b="0" i="1" smtClean="0">
                          <a:solidFill>
                            <a:schemeClr val="bg2">
                              <a:lumMod val="10000"/>
                            </a:schemeClr>
                          </a:solidFill>
                          <a:latin typeface="Cambria Math" panose="02040503050406030204" pitchFamily="18" charset="0"/>
                        </a:rPr>
                        <m:t>𝑃</m:t>
                      </m:r>
                      <m:r>
                        <a:rPr lang="en-US" sz="4800" b="0" i="1" smtClean="0">
                          <a:solidFill>
                            <a:schemeClr val="bg2">
                              <a:lumMod val="10000"/>
                            </a:schemeClr>
                          </a:solidFill>
                          <a:latin typeface="Cambria Math" panose="02040503050406030204" pitchFamily="18" charset="0"/>
                        </a:rPr>
                        <m:t>(</m:t>
                      </m:r>
                      <m:r>
                        <a:rPr lang="en-US" sz="4800" i="1">
                          <a:solidFill>
                            <a:srgbClr val="FF0000"/>
                          </a:solidFill>
                          <a:latin typeface="Cambria Math" panose="02040503050406030204" pitchFamily="18" charset="0"/>
                        </a:rPr>
                        <m:t>𝑠𝑝𝑎𝑚</m:t>
                      </m:r>
                      <m:r>
                        <a:rPr lang="en-US" sz="4800" i="1">
                          <a:solidFill>
                            <a:srgbClr val="000000"/>
                          </a:solidFill>
                          <a:latin typeface="Cambria Math" panose="02040503050406030204" pitchFamily="18" charset="0"/>
                        </a:rPr>
                        <m:t>|</m:t>
                      </m:r>
                      <m:r>
                        <a:rPr lang="en-US" sz="4800" i="1">
                          <a:solidFill>
                            <a:srgbClr val="0000FF"/>
                          </a:solidFill>
                          <a:latin typeface="Cambria Math" panose="02040503050406030204" pitchFamily="18" charset="0"/>
                        </a:rPr>
                        <m:t>𝑛𝑖𝑔𝑒𝑟𝑖𝑎𝑛𝑝𝑟𝑖𝑛𝑐𝑒</m:t>
                      </m:r>
                      <m:r>
                        <a:rPr lang="en-US" sz="4800" b="0" i="1" smtClean="0">
                          <a:solidFill>
                            <a:srgbClr val="0000FF"/>
                          </a:solidFill>
                          <a:latin typeface="Cambria Math" panose="02040503050406030204" pitchFamily="18" charset="0"/>
                        </a:rPr>
                        <m:t>,</m:t>
                      </m:r>
                      <m:r>
                        <a:rPr lang="en-US" sz="4800" b="0" i="1" smtClean="0">
                          <a:solidFill>
                            <a:schemeClr val="accent3">
                              <a:lumMod val="75000"/>
                            </a:schemeClr>
                          </a:solidFill>
                          <a:latin typeface="Cambria Math" panose="02040503050406030204" pitchFamily="18" charset="0"/>
                        </a:rPr>
                        <m:t>𝑜𝑓𝑓𝑒𝑟</m:t>
                      </m:r>
                      <m:r>
                        <a:rPr lang="en-US" sz="4800" b="0" i="1" smtClean="0">
                          <a:solidFill>
                            <a:schemeClr val="bg2">
                              <a:lumMod val="10000"/>
                            </a:schemeClr>
                          </a:solidFill>
                          <a:latin typeface="Cambria Math" panose="02040503050406030204" pitchFamily="18" charset="0"/>
                        </a:rPr>
                        <m:t>)</m:t>
                      </m:r>
                    </m:oMath>
                  </m:oMathPara>
                </a14:m>
                <a:endParaRPr sz="4800" dirty="0"/>
              </a:p>
            </p:txBody>
          </p:sp>
        </mc:Choice>
        <mc:Fallback xmlns="">
          <p:sp>
            <p:nvSpPr>
              <p:cNvPr id="2" name="Equation">
                <a:extLst>
                  <a:ext uri="{FF2B5EF4-FFF2-40B4-BE49-F238E27FC236}">
                    <a16:creationId xmlns:a16="http://schemas.microsoft.com/office/drawing/2014/main" id="{EFB351B0-20F9-78EE-40B2-05FF351A4071}"/>
                  </a:ext>
                </a:extLst>
              </p:cNvPr>
              <p:cNvSpPr txBox="1">
                <a:spLocks noRot="1" noChangeAspect="1" noMove="1" noResize="1" noEditPoints="1" noAdjustHandles="1" noChangeArrowheads="1" noChangeShapeType="1" noTextEdit="1"/>
              </p:cNvSpPr>
              <p:nvPr/>
            </p:nvSpPr>
            <p:spPr>
              <a:xfrm>
                <a:off x="760925" y="6483555"/>
                <a:ext cx="8821005" cy="738664"/>
              </a:xfrm>
              <a:prstGeom prst="rect">
                <a:avLst/>
              </a:prstGeom>
              <a:blipFill>
                <a:blip r:embed="rId6"/>
                <a:stretch>
                  <a:fillRect l="-1007" r="-1871" b="-38983"/>
                </a:stretch>
              </a:blipFill>
              <a:ln w="12700" cap="flat">
                <a:noFill/>
                <a:miter lim="400000"/>
              </a:ln>
              <a:effectLst/>
            </p:spPr>
            <p:txBody>
              <a:bodyPr/>
              <a:lstStyle/>
              <a:p>
                <a:r>
                  <a:rPr lang="en-US">
                    <a:noFill/>
                  </a:rPr>
                  <a:t> </a:t>
                </a:r>
              </a:p>
            </p:txBody>
          </p:sp>
        </mc:Fallback>
      </mc:AlternateContent>
      <p:sp>
        <p:nvSpPr>
          <p:cNvPr id="3" name="Google Shape;403;p55">
            <a:extLst>
              <a:ext uri="{FF2B5EF4-FFF2-40B4-BE49-F238E27FC236}">
                <a16:creationId xmlns:a16="http://schemas.microsoft.com/office/drawing/2014/main" id="{BA0DB056-EB15-F8DC-9653-0EA1322943C6}"/>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60</a:t>
            </a:fld>
            <a:endParaRPr lang="en" dirty="0">
              <a:solidFill>
                <a:srgbClr val="004C7F"/>
              </a:solidFill>
              <a:latin typeface="Lato"/>
              <a:ea typeface="Lato"/>
              <a:cs typeface="Lato"/>
              <a:sym typeface="Lato"/>
            </a:endParaRPr>
          </a:p>
        </p:txBody>
      </p:sp>
      <p:sp>
        <p:nvSpPr>
          <p:cNvPr id="6" name="Decision Trees">
            <a:extLst>
              <a:ext uri="{FF2B5EF4-FFF2-40B4-BE49-F238E27FC236}">
                <a16:creationId xmlns:a16="http://schemas.microsoft.com/office/drawing/2014/main" id="{A369A93A-ADDB-1D26-5800-4CA513586ECA}"/>
              </a:ext>
            </a:extLst>
          </p:cNvPr>
          <p:cNvSpPr txBox="1"/>
          <p:nvPr/>
        </p:nvSpPr>
        <p:spPr>
          <a:xfrm>
            <a:off x="8082279" y="3673898"/>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Naïve Bayes</a:t>
            </a:r>
            <a:endParaRPr sz="6000" dirty="0">
              <a:solidFill>
                <a:srgbClr val="004C7F"/>
              </a:solidFill>
            </a:endParaRPr>
          </a:p>
        </p:txBody>
      </p:sp>
    </p:spTree>
    <p:extLst>
      <p:ext uri="{BB962C8B-B14F-4D97-AF65-F5344CB8AC3E}">
        <p14:creationId xmlns:p14="http://schemas.microsoft.com/office/powerpoint/2010/main" val="4958179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red apple&#10;&#10;Description automatically generated">
            <a:extLst>
              <a:ext uri="{FF2B5EF4-FFF2-40B4-BE49-F238E27FC236}">
                <a16:creationId xmlns:a16="http://schemas.microsoft.com/office/drawing/2014/main" id="{7AB64AA0-086B-9A40-C26A-FBD3045914E0}"/>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137316" y="3256547"/>
            <a:ext cx="4826000" cy="4572000"/>
          </a:xfrm>
          <a:prstGeom prst="rect">
            <a:avLst/>
          </a:prstGeom>
        </p:spPr>
      </p:pic>
      <p:sp>
        <p:nvSpPr>
          <p:cNvPr id="8" name="Buy">
            <a:extLst>
              <a:ext uri="{FF2B5EF4-FFF2-40B4-BE49-F238E27FC236}">
                <a16:creationId xmlns:a16="http://schemas.microsoft.com/office/drawing/2014/main" id="{A23E2706-A938-28BE-92B5-2FE12A2BF4A9}"/>
              </a:ext>
            </a:extLst>
          </p:cNvPr>
          <p:cNvSpPr txBox="1"/>
          <p:nvPr/>
        </p:nvSpPr>
        <p:spPr>
          <a:xfrm>
            <a:off x="9107492" y="8210921"/>
            <a:ext cx="1518044"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3">
                    <a:hueOff val="-274225"/>
                    <a:satOff val="26768"/>
                    <a:lumOff val="11368"/>
                  </a:schemeClr>
                </a:solidFill>
              </a:defRPr>
            </a:lvl1pPr>
          </a:lstStyle>
          <a:p>
            <a:r>
              <a:rPr dirty="0"/>
              <a:t>Buy</a:t>
            </a:r>
            <a:r>
              <a:rPr lang="en-US" dirty="0"/>
              <a:t>?</a:t>
            </a:r>
            <a:endParaRPr dirty="0"/>
          </a:p>
        </p:txBody>
      </p:sp>
      <p:sp>
        <p:nvSpPr>
          <p:cNvPr id="9" name="Don’t buy">
            <a:extLst>
              <a:ext uri="{FF2B5EF4-FFF2-40B4-BE49-F238E27FC236}">
                <a16:creationId xmlns:a16="http://schemas.microsoft.com/office/drawing/2014/main" id="{8D1A757B-03DE-B3BC-48F9-C4FA64D97AAB}"/>
              </a:ext>
            </a:extLst>
          </p:cNvPr>
          <p:cNvSpPr txBox="1"/>
          <p:nvPr/>
        </p:nvSpPr>
        <p:spPr>
          <a:xfrm>
            <a:off x="11908755" y="8198923"/>
            <a:ext cx="3127459"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chemeClr val="accent5">
                    <a:hueOff val="-82419"/>
                    <a:satOff val="-9513"/>
                    <a:lumOff val="-16343"/>
                  </a:schemeClr>
                </a:solidFill>
              </a:defRPr>
            </a:lvl1pPr>
          </a:lstStyle>
          <a:p>
            <a:r>
              <a:rPr dirty="0"/>
              <a:t>Don’t buy</a:t>
            </a:r>
            <a:r>
              <a:rPr lang="en-US" dirty="0"/>
              <a:t>?</a:t>
            </a:r>
            <a:endParaRPr dirty="0"/>
          </a:p>
        </p:txBody>
      </p:sp>
      <p:sp>
        <p:nvSpPr>
          <p:cNvPr id="2" name="Google Shape;403;p55">
            <a:extLst>
              <a:ext uri="{FF2B5EF4-FFF2-40B4-BE49-F238E27FC236}">
                <a16:creationId xmlns:a16="http://schemas.microsoft.com/office/drawing/2014/main" id="{F3557023-663E-FBC6-80E4-CCAADBAEEB12}"/>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61</a:t>
            </a:fld>
            <a:endParaRPr lang="en" dirty="0">
              <a:solidFill>
                <a:srgbClr val="004C7F"/>
              </a:solidFill>
              <a:latin typeface="Lato"/>
              <a:ea typeface="Lato"/>
              <a:cs typeface="Lato"/>
              <a:sym typeface="Lato"/>
            </a:endParaRPr>
          </a:p>
        </p:txBody>
      </p:sp>
    </p:spTree>
    <p:extLst>
      <p:ext uri="{BB962C8B-B14F-4D97-AF65-F5344CB8AC3E}">
        <p14:creationId xmlns:p14="http://schemas.microsoft.com/office/powerpoint/2010/main" val="42082819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red apple&#10;&#10;Description automatically generated">
            <a:extLst>
              <a:ext uri="{FF2B5EF4-FFF2-40B4-BE49-F238E27FC236}">
                <a16:creationId xmlns:a16="http://schemas.microsoft.com/office/drawing/2014/main" id="{7AB64AA0-086B-9A40-C26A-FBD3045914E0}"/>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7559421" y="3801979"/>
            <a:ext cx="4826000" cy="4572000"/>
          </a:xfrm>
          <a:prstGeom prst="rect">
            <a:avLst/>
          </a:prstGeom>
        </p:spPr>
      </p:pic>
      <p:sp>
        <p:nvSpPr>
          <p:cNvPr id="8" name="Buy">
            <a:extLst>
              <a:ext uri="{FF2B5EF4-FFF2-40B4-BE49-F238E27FC236}">
                <a16:creationId xmlns:a16="http://schemas.microsoft.com/office/drawing/2014/main" id="{A23E2706-A938-28BE-92B5-2FE12A2BF4A9}"/>
              </a:ext>
            </a:extLst>
          </p:cNvPr>
          <p:cNvSpPr txBox="1"/>
          <p:nvPr/>
        </p:nvSpPr>
        <p:spPr>
          <a:xfrm>
            <a:off x="5895678" y="4505194"/>
            <a:ext cx="2281074"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800">
                <a:solidFill>
                  <a:schemeClr val="accent3">
                    <a:hueOff val="-274225"/>
                    <a:satOff val="26768"/>
                    <a:lumOff val="11368"/>
                  </a:schemeClr>
                </a:solidFill>
              </a:defRPr>
            </a:lvl1pPr>
          </a:lstStyle>
          <a:p>
            <a:r>
              <a:rPr lang="en-US" dirty="0"/>
              <a:t>Did </a:t>
            </a:r>
            <a:r>
              <a:rPr dirty="0"/>
              <a:t>Buy</a:t>
            </a:r>
          </a:p>
        </p:txBody>
      </p:sp>
      <p:sp>
        <p:nvSpPr>
          <p:cNvPr id="9" name="Don’t buy">
            <a:extLst>
              <a:ext uri="{FF2B5EF4-FFF2-40B4-BE49-F238E27FC236}">
                <a16:creationId xmlns:a16="http://schemas.microsoft.com/office/drawing/2014/main" id="{8D1A757B-03DE-B3BC-48F9-C4FA64D97AAB}"/>
              </a:ext>
            </a:extLst>
          </p:cNvPr>
          <p:cNvSpPr txBox="1"/>
          <p:nvPr/>
        </p:nvSpPr>
        <p:spPr>
          <a:xfrm>
            <a:off x="5635992" y="11279007"/>
            <a:ext cx="2540760"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800">
                <a:solidFill>
                  <a:schemeClr val="accent5">
                    <a:hueOff val="-82419"/>
                    <a:satOff val="-9513"/>
                    <a:lumOff val="-16343"/>
                  </a:schemeClr>
                </a:solidFill>
              </a:defRPr>
            </a:lvl1pPr>
          </a:lstStyle>
          <a:p>
            <a:r>
              <a:rPr lang="en-US" dirty="0"/>
              <a:t>Rejected</a:t>
            </a:r>
            <a:endParaRPr dirty="0"/>
          </a:p>
        </p:txBody>
      </p:sp>
      <p:pic>
        <p:nvPicPr>
          <p:cNvPr id="2" name="Picture 1" descr="A close up of a red apple&#10;&#10;Description automatically generated">
            <a:extLst>
              <a:ext uri="{FF2B5EF4-FFF2-40B4-BE49-F238E27FC236}">
                <a16:creationId xmlns:a16="http://schemas.microsoft.com/office/drawing/2014/main" id="{8B721BFC-7F42-2A60-FDCB-B3CC06AAFE74}"/>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27120" y="2434811"/>
            <a:ext cx="2886243" cy="2734335"/>
          </a:xfrm>
          <a:prstGeom prst="rect">
            <a:avLst/>
          </a:prstGeom>
        </p:spPr>
      </p:pic>
      <p:pic>
        <p:nvPicPr>
          <p:cNvPr id="3" name="Picture 2" descr="A close up of a red apple&#10;&#10;Description automatically generated">
            <a:extLst>
              <a:ext uri="{FF2B5EF4-FFF2-40B4-BE49-F238E27FC236}">
                <a16:creationId xmlns:a16="http://schemas.microsoft.com/office/drawing/2014/main" id="{27C72856-B50F-1B78-05D1-F2C83D6E2CC9}"/>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313363" y="1777085"/>
            <a:ext cx="2413000" cy="2286000"/>
          </a:xfrm>
          <a:prstGeom prst="rect">
            <a:avLst/>
          </a:prstGeom>
        </p:spPr>
      </p:pic>
      <p:pic>
        <p:nvPicPr>
          <p:cNvPr id="4" name="Picture 3" descr="A close up of a red apple&#10;&#10;Description automatically generated">
            <a:extLst>
              <a:ext uri="{FF2B5EF4-FFF2-40B4-BE49-F238E27FC236}">
                <a16:creationId xmlns:a16="http://schemas.microsoft.com/office/drawing/2014/main" id="{25BC9F32-EEAA-300F-FAE4-D06FB03BD242}"/>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240588" y="235143"/>
            <a:ext cx="3255211" cy="3083884"/>
          </a:xfrm>
          <a:prstGeom prst="rect">
            <a:avLst/>
          </a:prstGeom>
        </p:spPr>
      </p:pic>
      <p:pic>
        <p:nvPicPr>
          <p:cNvPr id="5" name="Picture 4" descr="A close up of a red apple&#10;&#10;Description automatically generated">
            <a:extLst>
              <a:ext uri="{FF2B5EF4-FFF2-40B4-BE49-F238E27FC236}">
                <a16:creationId xmlns:a16="http://schemas.microsoft.com/office/drawing/2014/main" id="{C3A886A0-4FAB-0127-DFD5-BF2944B3ACBE}"/>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519863" y="1083791"/>
            <a:ext cx="3144810" cy="2979294"/>
          </a:xfrm>
          <a:prstGeom prst="rect">
            <a:avLst/>
          </a:prstGeom>
        </p:spPr>
      </p:pic>
      <p:pic>
        <p:nvPicPr>
          <p:cNvPr id="6" name="Picture 5" descr="A close up of a red apple&#10;&#10;Description automatically generated">
            <a:extLst>
              <a:ext uri="{FF2B5EF4-FFF2-40B4-BE49-F238E27FC236}">
                <a16:creationId xmlns:a16="http://schemas.microsoft.com/office/drawing/2014/main" id="{FB903060-79AF-821F-848C-B46EF024772F}"/>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7669419"/>
            <a:ext cx="4698112" cy="4450843"/>
          </a:xfrm>
          <a:prstGeom prst="rect">
            <a:avLst/>
          </a:prstGeom>
        </p:spPr>
      </p:pic>
      <p:pic>
        <p:nvPicPr>
          <p:cNvPr id="10" name="Picture 9" descr="A close up of a red apple&#10;&#10;Description automatically generated">
            <a:extLst>
              <a:ext uri="{FF2B5EF4-FFF2-40B4-BE49-F238E27FC236}">
                <a16:creationId xmlns:a16="http://schemas.microsoft.com/office/drawing/2014/main" id="{A5BFE8BA-EB62-E058-1C6F-18DAAF6DA68A}"/>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703760" y="6566793"/>
            <a:ext cx="5037092" cy="4771982"/>
          </a:xfrm>
          <a:prstGeom prst="rect">
            <a:avLst/>
          </a:prstGeom>
        </p:spPr>
      </p:pic>
      <p:pic>
        <p:nvPicPr>
          <p:cNvPr id="11" name="Picture 10" descr="A close up of a red apple&#10;&#10;Description automatically generated">
            <a:extLst>
              <a:ext uri="{FF2B5EF4-FFF2-40B4-BE49-F238E27FC236}">
                <a16:creationId xmlns:a16="http://schemas.microsoft.com/office/drawing/2014/main" id="{6A971B8E-0E64-CBE5-F193-F255B22C4AE8}"/>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27120" y="5577050"/>
            <a:ext cx="6018732" cy="5701957"/>
          </a:xfrm>
          <a:prstGeom prst="rect">
            <a:avLst/>
          </a:prstGeom>
        </p:spPr>
      </p:pic>
      <p:pic>
        <p:nvPicPr>
          <p:cNvPr id="12" name="Picture 11" descr="A close up of a red apple&#10;&#10;Description automatically generated">
            <a:extLst>
              <a:ext uri="{FF2B5EF4-FFF2-40B4-BE49-F238E27FC236}">
                <a16:creationId xmlns:a16="http://schemas.microsoft.com/office/drawing/2014/main" id="{3981998E-BEC9-DA7F-A06A-B5A6958AC622}"/>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694396" y="6840899"/>
            <a:ext cx="4454867" cy="4220400"/>
          </a:xfrm>
          <a:prstGeom prst="rect">
            <a:avLst/>
          </a:prstGeom>
        </p:spPr>
      </p:pic>
      <p:sp>
        <p:nvSpPr>
          <p:cNvPr id="13" name="Google Shape;403;p55">
            <a:extLst>
              <a:ext uri="{FF2B5EF4-FFF2-40B4-BE49-F238E27FC236}">
                <a16:creationId xmlns:a16="http://schemas.microsoft.com/office/drawing/2014/main" id="{A7B80C77-CABA-0E4C-5980-F4AB2DE7C46A}"/>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62</a:t>
            </a:fld>
            <a:endParaRPr lang="en" dirty="0">
              <a:solidFill>
                <a:srgbClr val="004C7F"/>
              </a:solidFill>
              <a:latin typeface="Lato"/>
              <a:ea typeface="Lato"/>
              <a:cs typeface="Lato"/>
              <a:sym typeface="Lato"/>
            </a:endParaRPr>
          </a:p>
        </p:txBody>
      </p:sp>
    </p:spTree>
    <p:extLst>
      <p:ext uri="{BB962C8B-B14F-4D97-AF65-F5344CB8AC3E}">
        <p14:creationId xmlns:p14="http://schemas.microsoft.com/office/powerpoint/2010/main" val="40973844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4E84FB53-614B-AAC6-3758-B72B4C79F5A9}"/>
              </a:ext>
            </a:extLst>
          </p:cNvPr>
          <p:cNvCxnSpPr>
            <a:cxnSpLocks/>
          </p:cNvCxnSpPr>
          <p:nvPr/>
        </p:nvCxnSpPr>
        <p:spPr>
          <a:xfrm>
            <a:off x="1283368" y="9079827"/>
            <a:ext cx="22073937" cy="0"/>
          </a:xfrm>
          <a:prstGeom prst="straightConnector1">
            <a:avLst/>
          </a:prstGeom>
          <a:noFill/>
          <a:ln w="38100" cap="flat">
            <a:solidFill>
              <a:srgbClr val="006D64"/>
            </a:solidFill>
            <a:prstDash val="dash"/>
            <a:miter lim="400000"/>
            <a:headEnd type="triangle"/>
            <a:tailEnd type="triangle"/>
          </a:ln>
          <a:effectLst/>
          <a:sp3d/>
        </p:spPr>
        <p:style>
          <a:lnRef idx="0">
            <a:scrgbClr r="0" g="0" b="0"/>
          </a:lnRef>
          <a:fillRef idx="0">
            <a:scrgbClr r="0" g="0" b="0"/>
          </a:fillRef>
          <a:effectRef idx="0">
            <a:scrgbClr r="0" g="0" b="0"/>
          </a:effectRef>
          <a:fontRef idx="none"/>
        </p:style>
      </p:cxnSp>
      <p:pic>
        <p:nvPicPr>
          <p:cNvPr id="17" name="Picture 16" descr="A close up of a red apple&#10;&#10;Description automatically generated">
            <a:extLst>
              <a:ext uri="{FF2B5EF4-FFF2-40B4-BE49-F238E27FC236}">
                <a16:creationId xmlns:a16="http://schemas.microsoft.com/office/drawing/2014/main" id="{0A9396EF-1F92-1CEE-5F31-3F8AE2B1516D}"/>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455640" y="1246584"/>
            <a:ext cx="2607732" cy="2470483"/>
          </a:xfrm>
          <a:prstGeom prst="rect">
            <a:avLst/>
          </a:prstGeom>
        </p:spPr>
      </p:pic>
      <p:pic>
        <p:nvPicPr>
          <p:cNvPr id="18" name="Picture 17" descr="A close up of a red apple&#10;&#10;Description automatically generated">
            <a:extLst>
              <a:ext uri="{FF2B5EF4-FFF2-40B4-BE49-F238E27FC236}">
                <a16:creationId xmlns:a16="http://schemas.microsoft.com/office/drawing/2014/main" id="{E0D3860E-4D61-562C-FB76-339527B7BA89}"/>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840836" y="7467102"/>
            <a:ext cx="1559584" cy="1477500"/>
          </a:xfrm>
          <a:prstGeom prst="rect">
            <a:avLst/>
          </a:prstGeom>
        </p:spPr>
      </p:pic>
      <p:pic>
        <p:nvPicPr>
          <p:cNvPr id="19" name="Picture 18" descr="A close up of a red apple&#10;&#10;Description automatically generated">
            <a:extLst>
              <a:ext uri="{FF2B5EF4-FFF2-40B4-BE49-F238E27FC236}">
                <a16:creationId xmlns:a16="http://schemas.microsoft.com/office/drawing/2014/main" id="{091059A3-079E-617E-DC08-271F9007B0AC}"/>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686913" y="7697556"/>
            <a:ext cx="1303867" cy="1235242"/>
          </a:xfrm>
          <a:prstGeom prst="rect">
            <a:avLst/>
          </a:prstGeom>
        </p:spPr>
      </p:pic>
      <p:pic>
        <p:nvPicPr>
          <p:cNvPr id="20" name="Picture 19" descr="A close up of a red apple&#10;&#10;Description automatically generated">
            <a:extLst>
              <a:ext uri="{FF2B5EF4-FFF2-40B4-BE49-F238E27FC236}">
                <a16:creationId xmlns:a16="http://schemas.microsoft.com/office/drawing/2014/main" id="{5414121B-82AD-653E-D1E9-E64888168462}"/>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018296" y="7303684"/>
            <a:ext cx="1758956" cy="1666379"/>
          </a:xfrm>
          <a:prstGeom prst="rect">
            <a:avLst/>
          </a:prstGeom>
        </p:spPr>
      </p:pic>
      <p:pic>
        <p:nvPicPr>
          <p:cNvPr id="21" name="Picture 20" descr="A close up of a red apple&#10;&#10;Description automatically generated">
            <a:extLst>
              <a:ext uri="{FF2B5EF4-FFF2-40B4-BE49-F238E27FC236}">
                <a16:creationId xmlns:a16="http://schemas.microsoft.com/office/drawing/2014/main" id="{057AF960-001A-FE1D-93A6-D1237DB42D51}"/>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680284" y="7386824"/>
            <a:ext cx="1699300" cy="1609863"/>
          </a:xfrm>
          <a:prstGeom prst="rect">
            <a:avLst/>
          </a:prstGeom>
        </p:spPr>
      </p:pic>
      <p:pic>
        <p:nvPicPr>
          <p:cNvPr id="22" name="Picture 21" descr="A close up of a red apple&#10;&#10;Description automatically generated">
            <a:extLst>
              <a:ext uri="{FF2B5EF4-FFF2-40B4-BE49-F238E27FC236}">
                <a16:creationId xmlns:a16="http://schemas.microsoft.com/office/drawing/2014/main" id="{A0538560-538A-3E82-331F-85D8B7EA0C0A}"/>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4271579" y="6539586"/>
            <a:ext cx="2538628" cy="2405016"/>
          </a:xfrm>
          <a:prstGeom prst="rect">
            <a:avLst/>
          </a:prstGeom>
        </p:spPr>
      </p:pic>
      <p:pic>
        <p:nvPicPr>
          <p:cNvPr id="23" name="Picture 22" descr="A close up of a red apple&#10;&#10;Description automatically generated">
            <a:extLst>
              <a:ext uri="{FF2B5EF4-FFF2-40B4-BE49-F238E27FC236}">
                <a16:creationId xmlns:a16="http://schemas.microsoft.com/office/drawing/2014/main" id="{0FAB3174-123F-5E90-59C4-6DE44B3A6AD6}"/>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7206631" y="6408285"/>
            <a:ext cx="2721795" cy="2578543"/>
          </a:xfrm>
          <a:prstGeom prst="rect">
            <a:avLst/>
          </a:prstGeom>
        </p:spPr>
      </p:pic>
      <p:pic>
        <p:nvPicPr>
          <p:cNvPr id="24" name="Picture 23" descr="A close up of a red apple&#10;&#10;Description automatically generated">
            <a:extLst>
              <a:ext uri="{FF2B5EF4-FFF2-40B4-BE49-F238E27FC236}">
                <a16:creationId xmlns:a16="http://schemas.microsoft.com/office/drawing/2014/main" id="{6A2BB134-7F6C-2A59-3CE1-DBFF68137CF0}"/>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9703716" y="6033607"/>
            <a:ext cx="3252226" cy="3081056"/>
          </a:xfrm>
          <a:prstGeom prst="rect">
            <a:avLst/>
          </a:prstGeom>
        </p:spPr>
      </p:pic>
      <p:pic>
        <p:nvPicPr>
          <p:cNvPr id="25" name="Picture 24" descr="A close up of a red apple&#10;&#10;Description automatically generated">
            <a:extLst>
              <a:ext uri="{FF2B5EF4-FFF2-40B4-BE49-F238E27FC236}">
                <a16:creationId xmlns:a16="http://schemas.microsoft.com/office/drawing/2014/main" id="{3C4CF49E-1F15-EAAF-DFFF-940C53074DF3}"/>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2063372" y="6706332"/>
            <a:ext cx="2407190" cy="2280496"/>
          </a:xfrm>
          <a:prstGeom prst="rect">
            <a:avLst/>
          </a:prstGeom>
        </p:spPr>
      </p:pic>
      <p:sp>
        <p:nvSpPr>
          <p:cNvPr id="26" name="TextBox 25">
            <a:extLst>
              <a:ext uri="{FF2B5EF4-FFF2-40B4-BE49-F238E27FC236}">
                <a16:creationId xmlns:a16="http://schemas.microsoft.com/office/drawing/2014/main" id="{BC4352AD-DEA6-DC96-8246-72DB65B7E10D}"/>
              </a:ext>
            </a:extLst>
          </p:cNvPr>
          <p:cNvSpPr txBox="1"/>
          <p:nvPr/>
        </p:nvSpPr>
        <p:spPr>
          <a:xfrm>
            <a:off x="1931662" y="9103748"/>
            <a:ext cx="475130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000" dirty="0">
                <a:solidFill>
                  <a:schemeClr val="accent3"/>
                </a:solidFill>
              </a:rPr>
              <a:t>Previously accepted</a:t>
            </a:r>
            <a:endParaRPr kumimoji="0" lang="en-US" sz="4000" b="0" i="0" u="none" strike="noStrike" cap="none" spc="0" normalizeH="0" baseline="0" dirty="0">
              <a:ln>
                <a:noFill/>
              </a:ln>
              <a:solidFill>
                <a:schemeClr val="accent3"/>
              </a:solidFill>
              <a:effectLst/>
              <a:uFillTx/>
              <a:latin typeface="+mn-lt"/>
              <a:ea typeface="+mn-ea"/>
              <a:cs typeface="+mn-cs"/>
              <a:sym typeface="Helvetica Neue"/>
            </a:endParaRPr>
          </a:p>
        </p:txBody>
      </p:sp>
      <p:sp>
        <p:nvSpPr>
          <p:cNvPr id="27" name="TextBox 26">
            <a:extLst>
              <a:ext uri="{FF2B5EF4-FFF2-40B4-BE49-F238E27FC236}">
                <a16:creationId xmlns:a16="http://schemas.microsoft.com/office/drawing/2014/main" id="{E8743066-9329-204E-70F8-78CD0A9EDBF7}"/>
              </a:ext>
            </a:extLst>
          </p:cNvPr>
          <p:cNvSpPr txBox="1"/>
          <p:nvPr/>
        </p:nvSpPr>
        <p:spPr>
          <a:xfrm>
            <a:off x="14978458" y="9114663"/>
            <a:ext cx="445634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000" dirty="0">
                <a:solidFill>
                  <a:schemeClr val="accent5">
                    <a:lumMod val="75000"/>
                  </a:schemeClr>
                </a:solidFill>
              </a:rPr>
              <a:t>Previously rejected</a:t>
            </a:r>
            <a:endParaRPr kumimoji="0" lang="en-US" sz="4000" b="0" i="0" u="none" strike="noStrike" cap="none" spc="0" normalizeH="0" baseline="0" dirty="0">
              <a:ln>
                <a:noFill/>
              </a:ln>
              <a:solidFill>
                <a:schemeClr val="accent5">
                  <a:lumMod val="75000"/>
                </a:schemeClr>
              </a:solidFill>
              <a:effectLst/>
              <a:uFillTx/>
              <a:latin typeface="+mn-lt"/>
              <a:ea typeface="+mn-ea"/>
              <a:cs typeface="+mn-cs"/>
              <a:sym typeface="Helvetica Neue"/>
            </a:endParaRPr>
          </a:p>
        </p:txBody>
      </p:sp>
      <p:sp>
        <p:nvSpPr>
          <p:cNvPr id="2" name="Google Shape;403;p55">
            <a:extLst>
              <a:ext uri="{FF2B5EF4-FFF2-40B4-BE49-F238E27FC236}">
                <a16:creationId xmlns:a16="http://schemas.microsoft.com/office/drawing/2014/main" id="{E690D709-0BC6-536C-AEC1-DEFAE38545E4}"/>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63</a:t>
            </a:fld>
            <a:endParaRPr lang="en" dirty="0">
              <a:solidFill>
                <a:srgbClr val="004C7F"/>
              </a:solidFill>
              <a:latin typeface="Lato"/>
              <a:ea typeface="Lato"/>
              <a:cs typeface="Lato"/>
              <a:sym typeface="Lato"/>
            </a:endParaRPr>
          </a:p>
        </p:txBody>
      </p:sp>
    </p:spTree>
    <p:extLst>
      <p:ext uri="{BB962C8B-B14F-4D97-AF65-F5344CB8AC3E}">
        <p14:creationId xmlns:p14="http://schemas.microsoft.com/office/powerpoint/2010/main" val="28940308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4E84FB53-614B-AAC6-3758-B72B4C79F5A9}"/>
              </a:ext>
            </a:extLst>
          </p:cNvPr>
          <p:cNvCxnSpPr>
            <a:cxnSpLocks/>
          </p:cNvCxnSpPr>
          <p:nvPr/>
        </p:nvCxnSpPr>
        <p:spPr>
          <a:xfrm>
            <a:off x="1283368" y="9079827"/>
            <a:ext cx="22073937" cy="0"/>
          </a:xfrm>
          <a:prstGeom prst="straightConnector1">
            <a:avLst/>
          </a:prstGeom>
          <a:noFill/>
          <a:ln w="38100" cap="flat">
            <a:solidFill>
              <a:srgbClr val="006D64"/>
            </a:solidFill>
            <a:prstDash val="dash"/>
            <a:miter lim="400000"/>
            <a:headEnd type="triangle"/>
            <a:tailEnd type="triangle"/>
          </a:ln>
          <a:effectLst/>
          <a:sp3d/>
        </p:spPr>
        <p:style>
          <a:lnRef idx="0">
            <a:scrgbClr r="0" g="0" b="0"/>
          </a:lnRef>
          <a:fillRef idx="0">
            <a:scrgbClr r="0" g="0" b="0"/>
          </a:fillRef>
          <a:effectRef idx="0">
            <a:scrgbClr r="0" g="0" b="0"/>
          </a:effectRef>
          <a:fontRef idx="none"/>
        </p:style>
      </p:cxnSp>
      <p:pic>
        <p:nvPicPr>
          <p:cNvPr id="17" name="Picture 16" descr="A close up of a red apple&#10;&#10;Description automatically generated">
            <a:extLst>
              <a:ext uri="{FF2B5EF4-FFF2-40B4-BE49-F238E27FC236}">
                <a16:creationId xmlns:a16="http://schemas.microsoft.com/office/drawing/2014/main" id="{0A9396EF-1F92-1CEE-5F31-3F8AE2B1516D}"/>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5726302" y="1775973"/>
            <a:ext cx="2607732" cy="2470483"/>
          </a:xfrm>
          <a:prstGeom prst="rect">
            <a:avLst/>
          </a:prstGeom>
        </p:spPr>
      </p:pic>
      <p:pic>
        <p:nvPicPr>
          <p:cNvPr id="18" name="Picture 17" descr="A close up of a red apple&#10;&#10;Description automatically generated">
            <a:extLst>
              <a:ext uri="{FF2B5EF4-FFF2-40B4-BE49-F238E27FC236}">
                <a16:creationId xmlns:a16="http://schemas.microsoft.com/office/drawing/2014/main" id="{E0D3860E-4D61-562C-FB76-339527B7BA89}"/>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840836" y="7467102"/>
            <a:ext cx="1559584" cy="1477500"/>
          </a:xfrm>
          <a:prstGeom prst="rect">
            <a:avLst/>
          </a:prstGeom>
        </p:spPr>
      </p:pic>
      <p:pic>
        <p:nvPicPr>
          <p:cNvPr id="19" name="Picture 18" descr="A close up of a red apple&#10;&#10;Description automatically generated">
            <a:extLst>
              <a:ext uri="{FF2B5EF4-FFF2-40B4-BE49-F238E27FC236}">
                <a16:creationId xmlns:a16="http://schemas.microsoft.com/office/drawing/2014/main" id="{091059A3-079E-617E-DC08-271F9007B0AC}"/>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686913" y="7697556"/>
            <a:ext cx="1303867" cy="1235242"/>
          </a:xfrm>
          <a:prstGeom prst="rect">
            <a:avLst/>
          </a:prstGeom>
        </p:spPr>
      </p:pic>
      <p:pic>
        <p:nvPicPr>
          <p:cNvPr id="20" name="Picture 19" descr="A close up of a red apple&#10;&#10;Description automatically generated">
            <a:extLst>
              <a:ext uri="{FF2B5EF4-FFF2-40B4-BE49-F238E27FC236}">
                <a16:creationId xmlns:a16="http://schemas.microsoft.com/office/drawing/2014/main" id="{5414121B-82AD-653E-D1E9-E64888168462}"/>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018296" y="7303684"/>
            <a:ext cx="1758956" cy="1666379"/>
          </a:xfrm>
          <a:prstGeom prst="rect">
            <a:avLst/>
          </a:prstGeom>
        </p:spPr>
      </p:pic>
      <p:pic>
        <p:nvPicPr>
          <p:cNvPr id="21" name="Picture 20" descr="A close up of a red apple&#10;&#10;Description automatically generated">
            <a:extLst>
              <a:ext uri="{FF2B5EF4-FFF2-40B4-BE49-F238E27FC236}">
                <a16:creationId xmlns:a16="http://schemas.microsoft.com/office/drawing/2014/main" id="{057AF960-001A-FE1D-93A6-D1237DB42D51}"/>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680284" y="7386824"/>
            <a:ext cx="1699300" cy="1609863"/>
          </a:xfrm>
          <a:prstGeom prst="rect">
            <a:avLst/>
          </a:prstGeom>
        </p:spPr>
      </p:pic>
      <p:pic>
        <p:nvPicPr>
          <p:cNvPr id="22" name="Picture 21" descr="A close up of a red apple&#10;&#10;Description automatically generated">
            <a:extLst>
              <a:ext uri="{FF2B5EF4-FFF2-40B4-BE49-F238E27FC236}">
                <a16:creationId xmlns:a16="http://schemas.microsoft.com/office/drawing/2014/main" id="{A0538560-538A-3E82-331F-85D8B7EA0C0A}"/>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4271579" y="6539586"/>
            <a:ext cx="2538628" cy="2405016"/>
          </a:xfrm>
          <a:prstGeom prst="rect">
            <a:avLst/>
          </a:prstGeom>
        </p:spPr>
      </p:pic>
      <p:pic>
        <p:nvPicPr>
          <p:cNvPr id="23" name="Picture 22" descr="A close up of a red apple&#10;&#10;Description automatically generated">
            <a:extLst>
              <a:ext uri="{FF2B5EF4-FFF2-40B4-BE49-F238E27FC236}">
                <a16:creationId xmlns:a16="http://schemas.microsoft.com/office/drawing/2014/main" id="{0FAB3174-123F-5E90-59C4-6DE44B3A6AD6}"/>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7206631" y="6408285"/>
            <a:ext cx="2721795" cy="2578543"/>
          </a:xfrm>
          <a:prstGeom prst="rect">
            <a:avLst/>
          </a:prstGeom>
        </p:spPr>
      </p:pic>
      <p:pic>
        <p:nvPicPr>
          <p:cNvPr id="24" name="Picture 23" descr="A close up of a red apple&#10;&#10;Description automatically generated">
            <a:extLst>
              <a:ext uri="{FF2B5EF4-FFF2-40B4-BE49-F238E27FC236}">
                <a16:creationId xmlns:a16="http://schemas.microsoft.com/office/drawing/2014/main" id="{6A2BB134-7F6C-2A59-3CE1-DBFF68137CF0}"/>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9703716" y="6033607"/>
            <a:ext cx="3252226" cy="3081056"/>
          </a:xfrm>
          <a:prstGeom prst="rect">
            <a:avLst/>
          </a:prstGeom>
        </p:spPr>
      </p:pic>
      <p:pic>
        <p:nvPicPr>
          <p:cNvPr id="25" name="Picture 24" descr="A close up of a red apple&#10;&#10;Description automatically generated">
            <a:extLst>
              <a:ext uri="{FF2B5EF4-FFF2-40B4-BE49-F238E27FC236}">
                <a16:creationId xmlns:a16="http://schemas.microsoft.com/office/drawing/2014/main" id="{3C4CF49E-1F15-EAAF-DFFF-940C53074DF3}"/>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2063372" y="6706332"/>
            <a:ext cx="2407190" cy="2280496"/>
          </a:xfrm>
          <a:prstGeom prst="rect">
            <a:avLst/>
          </a:prstGeom>
        </p:spPr>
      </p:pic>
      <p:sp>
        <p:nvSpPr>
          <p:cNvPr id="26" name="TextBox 25">
            <a:extLst>
              <a:ext uri="{FF2B5EF4-FFF2-40B4-BE49-F238E27FC236}">
                <a16:creationId xmlns:a16="http://schemas.microsoft.com/office/drawing/2014/main" id="{BC4352AD-DEA6-DC96-8246-72DB65B7E10D}"/>
              </a:ext>
            </a:extLst>
          </p:cNvPr>
          <p:cNvSpPr txBox="1"/>
          <p:nvPr/>
        </p:nvSpPr>
        <p:spPr>
          <a:xfrm>
            <a:off x="1931662" y="9103748"/>
            <a:ext cx="475130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000" dirty="0">
                <a:solidFill>
                  <a:schemeClr val="accent3"/>
                </a:solidFill>
              </a:rPr>
              <a:t>Previously accepted</a:t>
            </a:r>
            <a:endParaRPr kumimoji="0" lang="en-US" sz="4000" b="0" i="0" u="none" strike="noStrike" cap="none" spc="0" normalizeH="0" baseline="0" dirty="0">
              <a:ln>
                <a:noFill/>
              </a:ln>
              <a:solidFill>
                <a:schemeClr val="accent3"/>
              </a:solidFill>
              <a:effectLst/>
              <a:uFillTx/>
              <a:latin typeface="+mn-lt"/>
              <a:ea typeface="+mn-ea"/>
              <a:cs typeface="+mn-cs"/>
              <a:sym typeface="Helvetica Neue"/>
            </a:endParaRPr>
          </a:p>
        </p:txBody>
      </p:sp>
      <p:sp>
        <p:nvSpPr>
          <p:cNvPr id="27" name="TextBox 26">
            <a:extLst>
              <a:ext uri="{FF2B5EF4-FFF2-40B4-BE49-F238E27FC236}">
                <a16:creationId xmlns:a16="http://schemas.microsoft.com/office/drawing/2014/main" id="{E8743066-9329-204E-70F8-78CD0A9EDBF7}"/>
              </a:ext>
            </a:extLst>
          </p:cNvPr>
          <p:cNvSpPr txBox="1"/>
          <p:nvPr/>
        </p:nvSpPr>
        <p:spPr>
          <a:xfrm>
            <a:off x="14978458" y="9114663"/>
            <a:ext cx="445634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000" dirty="0">
                <a:solidFill>
                  <a:schemeClr val="accent5">
                    <a:lumMod val="75000"/>
                  </a:schemeClr>
                </a:solidFill>
              </a:rPr>
              <a:t>Previously rejected</a:t>
            </a:r>
            <a:endParaRPr kumimoji="0" lang="en-US" sz="4000" b="0" i="0" u="none" strike="noStrike" cap="none" spc="0" normalizeH="0" baseline="0" dirty="0">
              <a:ln>
                <a:noFill/>
              </a:ln>
              <a:solidFill>
                <a:schemeClr val="accent5">
                  <a:lumMod val="75000"/>
                </a:schemeClr>
              </a:solidFill>
              <a:effectLst/>
              <a:uFillTx/>
              <a:latin typeface="+mn-lt"/>
              <a:ea typeface="+mn-ea"/>
              <a:cs typeface="+mn-cs"/>
              <a:sym typeface="Helvetica Neue"/>
            </a:endParaRPr>
          </a:p>
        </p:txBody>
      </p:sp>
      <p:cxnSp>
        <p:nvCxnSpPr>
          <p:cNvPr id="3" name="Straight Arrow Connector 2">
            <a:extLst>
              <a:ext uri="{FF2B5EF4-FFF2-40B4-BE49-F238E27FC236}">
                <a16:creationId xmlns:a16="http://schemas.microsoft.com/office/drawing/2014/main" id="{FE948EA6-9124-8C3E-4984-9EE3BDDAF0DB}"/>
              </a:ext>
            </a:extLst>
          </p:cNvPr>
          <p:cNvCxnSpPr/>
          <p:nvPr/>
        </p:nvCxnSpPr>
        <p:spPr>
          <a:xfrm flipH="1">
            <a:off x="14228526" y="3996106"/>
            <a:ext cx="1754484" cy="2390581"/>
          </a:xfrm>
          <a:prstGeom prst="straightConnector1">
            <a:avLst/>
          </a:prstGeom>
          <a:noFill/>
          <a:ln w="76200" cap="flat">
            <a:solidFill>
              <a:srgbClr val="EF700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 name="Straight Arrow Connector 3">
            <a:extLst>
              <a:ext uri="{FF2B5EF4-FFF2-40B4-BE49-F238E27FC236}">
                <a16:creationId xmlns:a16="http://schemas.microsoft.com/office/drawing/2014/main" id="{07FD5262-26BD-9F00-D9CF-6D2A77D58A43}"/>
              </a:ext>
            </a:extLst>
          </p:cNvPr>
          <p:cNvCxnSpPr>
            <a:cxnSpLocks/>
          </p:cNvCxnSpPr>
          <p:nvPr/>
        </p:nvCxnSpPr>
        <p:spPr>
          <a:xfrm flipH="1">
            <a:off x="15726302" y="4246456"/>
            <a:ext cx="877242" cy="2287260"/>
          </a:xfrm>
          <a:prstGeom prst="straightConnector1">
            <a:avLst/>
          </a:prstGeom>
          <a:noFill/>
          <a:ln w="76200" cap="flat">
            <a:solidFill>
              <a:srgbClr val="EF700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 name="Straight Arrow Connector 5">
            <a:extLst>
              <a:ext uri="{FF2B5EF4-FFF2-40B4-BE49-F238E27FC236}">
                <a16:creationId xmlns:a16="http://schemas.microsoft.com/office/drawing/2014/main" id="{41017847-499C-3203-0835-5CD819C5D87F}"/>
              </a:ext>
            </a:extLst>
          </p:cNvPr>
          <p:cNvCxnSpPr>
            <a:cxnSpLocks/>
          </p:cNvCxnSpPr>
          <p:nvPr/>
        </p:nvCxnSpPr>
        <p:spPr>
          <a:xfrm>
            <a:off x="17466756" y="4154554"/>
            <a:ext cx="1013339" cy="2160732"/>
          </a:xfrm>
          <a:prstGeom prst="straightConnector1">
            <a:avLst/>
          </a:prstGeom>
          <a:noFill/>
          <a:ln w="76200" cap="flat">
            <a:solidFill>
              <a:srgbClr val="EF700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532266F1-FFF2-40DF-8E13-54EDFADC3373}"/>
              </a:ext>
            </a:extLst>
          </p:cNvPr>
          <p:cNvCxnSpPr>
            <a:cxnSpLocks/>
          </p:cNvCxnSpPr>
          <p:nvPr/>
        </p:nvCxnSpPr>
        <p:spPr>
          <a:xfrm>
            <a:off x="18101320" y="3643026"/>
            <a:ext cx="2609038" cy="2782024"/>
          </a:xfrm>
          <a:prstGeom prst="straightConnector1">
            <a:avLst/>
          </a:prstGeom>
          <a:noFill/>
          <a:ln w="76200" cap="flat">
            <a:solidFill>
              <a:srgbClr val="EF700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AA3EEEB4-7E8D-1D7A-6171-F399015FE3CE}"/>
              </a:ext>
            </a:extLst>
          </p:cNvPr>
          <p:cNvSpPr txBox="1"/>
          <p:nvPr/>
        </p:nvSpPr>
        <p:spPr>
          <a:xfrm>
            <a:off x="16164611" y="5610335"/>
            <a:ext cx="18450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EF7001"/>
                </a:solidFill>
                <a:effectLst/>
                <a:uFillTx/>
                <a:latin typeface="+mn-lt"/>
                <a:ea typeface="+mn-ea"/>
                <a:cs typeface="+mn-cs"/>
                <a:sym typeface="Helvetica Neue"/>
              </a:rPr>
              <a:t>More related</a:t>
            </a:r>
          </a:p>
        </p:txBody>
      </p:sp>
      <p:sp>
        <p:nvSpPr>
          <p:cNvPr id="15" name="TextBox 14">
            <a:extLst>
              <a:ext uri="{FF2B5EF4-FFF2-40B4-BE49-F238E27FC236}">
                <a16:creationId xmlns:a16="http://schemas.microsoft.com/office/drawing/2014/main" id="{6EDB6641-B988-60FB-914A-0AEC9F3AA3DD}"/>
              </a:ext>
            </a:extLst>
          </p:cNvPr>
          <p:cNvSpPr txBox="1"/>
          <p:nvPr/>
        </p:nvSpPr>
        <p:spPr>
          <a:xfrm>
            <a:off x="1836746" y="3962632"/>
            <a:ext cx="402193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6D64"/>
                </a:solidFill>
                <a:effectLst/>
                <a:uFillTx/>
                <a:latin typeface="+mn-lt"/>
                <a:ea typeface="+mn-ea"/>
                <a:cs typeface="+mn-cs"/>
                <a:sym typeface="Helvetica Neue"/>
              </a:rPr>
              <a:t>We find the</a:t>
            </a:r>
            <a:endParaRPr kumimoji="0" lang="en-US" sz="6000" b="0" i="0" u="none" strike="noStrike" cap="none" spc="0" normalizeH="0" baseline="0" dirty="0">
              <a:ln>
                <a:noFill/>
              </a:ln>
              <a:solidFill>
                <a:srgbClr val="004C7F"/>
              </a:solidFill>
              <a:effectLst/>
              <a:uFillTx/>
              <a:latin typeface="+mn-lt"/>
              <a:ea typeface="+mn-ea"/>
              <a:cs typeface="+mn-cs"/>
              <a:sym typeface="Helvetica Neue"/>
            </a:endParaRPr>
          </a:p>
        </p:txBody>
      </p:sp>
      <p:sp>
        <p:nvSpPr>
          <p:cNvPr id="16" name="TextBox 15">
            <a:extLst>
              <a:ext uri="{FF2B5EF4-FFF2-40B4-BE49-F238E27FC236}">
                <a16:creationId xmlns:a16="http://schemas.microsoft.com/office/drawing/2014/main" id="{8D7AB9DC-8DC4-620A-AC0D-932F0F2C0458}"/>
              </a:ext>
            </a:extLst>
          </p:cNvPr>
          <p:cNvSpPr txBox="1"/>
          <p:nvPr/>
        </p:nvSpPr>
        <p:spPr>
          <a:xfrm>
            <a:off x="5903456" y="3932394"/>
            <a:ext cx="775853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4C7F"/>
                </a:solidFill>
                <a:effectLst/>
                <a:uFillTx/>
                <a:latin typeface="+mn-lt"/>
                <a:ea typeface="+mn-ea"/>
                <a:cs typeface="+mn-cs"/>
                <a:sym typeface="Helvetica Neue"/>
              </a:rPr>
              <a:t>K Nearest Neighbors</a:t>
            </a:r>
          </a:p>
        </p:txBody>
      </p:sp>
      <p:sp>
        <p:nvSpPr>
          <p:cNvPr id="2" name="Google Shape;403;p55">
            <a:extLst>
              <a:ext uri="{FF2B5EF4-FFF2-40B4-BE49-F238E27FC236}">
                <a16:creationId xmlns:a16="http://schemas.microsoft.com/office/drawing/2014/main" id="{548AC6D1-4FA4-7568-4428-0A6AB10805C8}"/>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64</a:t>
            </a:fld>
            <a:endParaRPr lang="en" dirty="0">
              <a:solidFill>
                <a:srgbClr val="004C7F"/>
              </a:solidFill>
              <a:latin typeface="Lato"/>
              <a:ea typeface="Lato"/>
              <a:cs typeface="Lato"/>
              <a:sym typeface="Lato"/>
            </a:endParaRPr>
          </a:p>
        </p:txBody>
      </p:sp>
    </p:spTree>
    <p:extLst>
      <p:ext uri="{BB962C8B-B14F-4D97-AF65-F5344CB8AC3E}">
        <p14:creationId xmlns:p14="http://schemas.microsoft.com/office/powerpoint/2010/main" val="11055731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588DAE06-59CE-EC5C-A698-3122280BD9D4}"/>
              </a:ext>
            </a:extLst>
          </p:cNvPr>
          <p:cNvSpPr txBox="1"/>
          <p:nvPr/>
        </p:nvSpPr>
        <p:spPr>
          <a:xfrm>
            <a:off x="228601" y="228844"/>
            <a:ext cx="775853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4C7F"/>
                </a:solidFill>
                <a:effectLst/>
                <a:uFillTx/>
                <a:latin typeface="+mn-lt"/>
                <a:ea typeface="+mn-ea"/>
                <a:cs typeface="+mn-cs"/>
                <a:sym typeface="Helvetica Neue"/>
              </a:rPr>
              <a:t>K Nearest Neighbors</a:t>
            </a:r>
          </a:p>
        </p:txBody>
      </p:sp>
      <p:sp>
        <p:nvSpPr>
          <p:cNvPr id="7" name="Line">
            <a:extLst>
              <a:ext uri="{FF2B5EF4-FFF2-40B4-BE49-F238E27FC236}">
                <a16:creationId xmlns:a16="http://schemas.microsoft.com/office/drawing/2014/main" id="{2FCB5AD5-30DB-E138-C515-0993C2A21B86}"/>
              </a:ext>
            </a:extLst>
          </p:cNvPr>
          <p:cNvSpPr/>
          <p:nvPr/>
        </p:nvSpPr>
        <p:spPr>
          <a:xfrm flipV="1">
            <a:off x="2467085" y="2557481"/>
            <a:ext cx="1" cy="9817517"/>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8" name="Line">
            <a:extLst>
              <a:ext uri="{FF2B5EF4-FFF2-40B4-BE49-F238E27FC236}">
                <a16:creationId xmlns:a16="http://schemas.microsoft.com/office/drawing/2014/main" id="{65CDC8B2-2A2C-3C4A-3A56-E326CDF7C531}"/>
              </a:ext>
            </a:extLst>
          </p:cNvPr>
          <p:cNvSpPr/>
          <p:nvPr/>
        </p:nvSpPr>
        <p:spPr>
          <a:xfrm flipH="1" flipV="1">
            <a:off x="1586633" y="11669490"/>
            <a:ext cx="12541049"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6" name="Comfort">
            <a:extLst>
              <a:ext uri="{FF2B5EF4-FFF2-40B4-BE49-F238E27FC236}">
                <a16:creationId xmlns:a16="http://schemas.microsoft.com/office/drawing/2014/main" id="{145BF760-6C85-19AF-2EC6-74CA76337D21}"/>
              </a:ext>
            </a:extLst>
          </p:cNvPr>
          <p:cNvSpPr txBox="1"/>
          <p:nvPr/>
        </p:nvSpPr>
        <p:spPr>
          <a:xfrm>
            <a:off x="1221946" y="2656144"/>
            <a:ext cx="1088439"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rPr lang="en-US" dirty="0"/>
              <a:t>Radius</a:t>
            </a:r>
            <a:endParaRPr dirty="0"/>
          </a:p>
        </p:txBody>
      </p:sp>
      <p:sp>
        <p:nvSpPr>
          <p:cNvPr id="17" name="Fashion">
            <a:extLst>
              <a:ext uri="{FF2B5EF4-FFF2-40B4-BE49-F238E27FC236}">
                <a16:creationId xmlns:a16="http://schemas.microsoft.com/office/drawing/2014/main" id="{17382A55-0E36-4AB9-4FDC-FD66939DC8F8}"/>
              </a:ext>
            </a:extLst>
          </p:cNvPr>
          <p:cNvSpPr txBox="1"/>
          <p:nvPr/>
        </p:nvSpPr>
        <p:spPr>
          <a:xfrm>
            <a:off x="12550434" y="11917484"/>
            <a:ext cx="1768113"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rPr lang="en-US" dirty="0"/>
              <a:t>Bounciness</a:t>
            </a:r>
            <a:endParaRPr dirty="0"/>
          </a:p>
        </p:txBody>
      </p:sp>
      <p:pic>
        <p:nvPicPr>
          <p:cNvPr id="56" name="Graphic 55" descr="Basketball with solid fill">
            <a:extLst>
              <a:ext uri="{FF2B5EF4-FFF2-40B4-BE49-F238E27FC236}">
                <a16:creationId xmlns:a16="http://schemas.microsoft.com/office/drawing/2014/main" id="{8D5C97BF-5A26-C2C0-0625-D91FECEF050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48597" y="7154510"/>
            <a:ext cx="914400" cy="914400"/>
          </a:xfrm>
          <a:prstGeom prst="rect">
            <a:avLst/>
          </a:prstGeom>
        </p:spPr>
      </p:pic>
      <p:pic>
        <p:nvPicPr>
          <p:cNvPr id="57" name="Graphic 56" descr="Basketball with solid fill">
            <a:extLst>
              <a:ext uri="{FF2B5EF4-FFF2-40B4-BE49-F238E27FC236}">
                <a16:creationId xmlns:a16="http://schemas.microsoft.com/office/drawing/2014/main" id="{4333F254-9561-B079-7166-FA13AAAF3F5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90805" y="3311401"/>
            <a:ext cx="914400" cy="914400"/>
          </a:xfrm>
          <a:prstGeom prst="rect">
            <a:avLst/>
          </a:prstGeom>
        </p:spPr>
      </p:pic>
      <p:pic>
        <p:nvPicPr>
          <p:cNvPr id="58" name="Graphic 57" descr="Basketball with solid fill">
            <a:extLst>
              <a:ext uri="{FF2B5EF4-FFF2-40B4-BE49-F238E27FC236}">
                <a16:creationId xmlns:a16="http://schemas.microsoft.com/office/drawing/2014/main" id="{0B04A961-4AB6-7D6F-DEF5-5CFE1DF5B67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8856" y="6014233"/>
            <a:ext cx="914400" cy="914400"/>
          </a:xfrm>
          <a:prstGeom prst="rect">
            <a:avLst/>
          </a:prstGeom>
        </p:spPr>
      </p:pic>
      <p:pic>
        <p:nvPicPr>
          <p:cNvPr id="59" name="Graphic 58" descr="Basketball with solid fill">
            <a:extLst>
              <a:ext uri="{FF2B5EF4-FFF2-40B4-BE49-F238E27FC236}">
                <a16:creationId xmlns:a16="http://schemas.microsoft.com/office/drawing/2014/main" id="{74468550-50C5-3345-3316-EC462B1A0D2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80895" y="5315871"/>
            <a:ext cx="914400" cy="914400"/>
          </a:xfrm>
          <a:prstGeom prst="rect">
            <a:avLst/>
          </a:prstGeom>
        </p:spPr>
      </p:pic>
      <p:pic>
        <p:nvPicPr>
          <p:cNvPr id="60" name="Graphic 59" descr="Basketball with solid fill">
            <a:extLst>
              <a:ext uri="{FF2B5EF4-FFF2-40B4-BE49-F238E27FC236}">
                <a16:creationId xmlns:a16="http://schemas.microsoft.com/office/drawing/2014/main" id="{03AD7259-DBD5-2B25-C8CD-98280C850FD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72319" y="5130872"/>
            <a:ext cx="914400" cy="914400"/>
          </a:xfrm>
          <a:prstGeom prst="rect">
            <a:avLst/>
          </a:prstGeom>
        </p:spPr>
      </p:pic>
      <p:pic>
        <p:nvPicPr>
          <p:cNvPr id="61" name="Graphic 60" descr="Basketball with solid fill">
            <a:extLst>
              <a:ext uri="{FF2B5EF4-FFF2-40B4-BE49-F238E27FC236}">
                <a16:creationId xmlns:a16="http://schemas.microsoft.com/office/drawing/2014/main" id="{7595C266-32AE-E463-B158-43DF8951657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0412" y="6869018"/>
            <a:ext cx="914400" cy="914400"/>
          </a:xfrm>
          <a:prstGeom prst="rect">
            <a:avLst/>
          </a:prstGeom>
        </p:spPr>
      </p:pic>
      <p:pic>
        <p:nvPicPr>
          <p:cNvPr id="62" name="Graphic 61" descr="Basketball with solid fill">
            <a:extLst>
              <a:ext uri="{FF2B5EF4-FFF2-40B4-BE49-F238E27FC236}">
                <a16:creationId xmlns:a16="http://schemas.microsoft.com/office/drawing/2014/main" id="{763B2ABF-6DAF-4260-1707-4741425C92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79894" y="6492262"/>
            <a:ext cx="914400" cy="914400"/>
          </a:xfrm>
          <a:prstGeom prst="rect">
            <a:avLst/>
          </a:prstGeom>
        </p:spPr>
      </p:pic>
      <p:pic>
        <p:nvPicPr>
          <p:cNvPr id="63" name="Graphic 62" descr="Basketball with solid fill">
            <a:extLst>
              <a:ext uri="{FF2B5EF4-FFF2-40B4-BE49-F238E27FC236}">
                <a16:creationId xmlns:a16="http://schemas.microsoft.com/office/drawing/2014/main" id="{01ADC093-30F4-5DA5-EC8C-32BA455C105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26330" y="5403731"/>
            <a:ext cx="914400" cy="914400"/>
          </a:xfrm>
          <a:prstGeom prst="rect">
            <a:avLst/>
          </a:prstGeom>
        </p:spPr>
      </p:pic>
      <p:pic>
        <p:nvPicPr>
          <p:cNvPr id="65" name="Graphic 64" descr="Basketball with solid fill">
            <a:extLst>
              <a:ext uri="{FF2B5EF4-FFF2-40B4-BE49-F238E27FC236}">
                <a16:creationId xmlns:a16="http://schemas.microsoft.com/office/drawing/2014/main" id="{FCEF4216-6CE0-238C-307B-F53B317EF55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8360" y="8631360"/>
            <a:ext cx="914400" cy="914400"/>
          </a:xfrm>
          <a:prstGeom prst="rect">
            <a:avLst/>
          </a:prstGeom>
        </p:spPr>
      </p:pic>
      <p:pic>
        <p:nvPicPr>
          <p:cNvPr id="66" name="Graphic 65" descr="Basketball with solid fill">
            <a:extLst>
              <a:ext uri="{FF2B5EF4-FFF2-40B4-BE49-F238E27FC236}">
                <a16:creationId xmlns:a16="http://schemas.microsoft.com/office/drawing/2014/main" id="{16AE9765-968C-1036-DD58-1181311B3CB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734242" y="9733639"/>
            <a:ext cx="914400" cy="914400"/>
          </a:xfrm>
          <a:prstGeom prst="rect">
            <a:avLst/>
          </a:prstGeom>
        </p:spPr>
      </p:pic>
      <p:pic>
        <p:nvPicPr>
          <p:cNvPr id="67" name="Graphic 66" descr="Basketball with solid fill">
            <a:extLst>
              <a:ext uri="{FF2B5EF4-FFF2-40B4-BE49-F238E27FC236}">
                <a16:creationId xmlns:a16="http://schemas.microsoft.com/office/drawing/2014/main" id="{3D8C5DEA-67D5-7807-C7B6-4E844F39704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3950" y="4449421"/>
            <a:ext cx="914400" cy="914400"/>
          </a:xfrm>
          <a:prstGeom prst="rect">
            <a:avLst/>
          </a:prstGeom>
        </p:spPr>
      </p:pic>
      <p:pic>
        <p:nvPicPr>
          <p:cNvPr id="68" name="Graphic 67" descr="Basketball with solid fill">
            <a:extLst>
              <a:ext uri="{FF2B5EF4-FFF2-40B4-BE49-F238E27FC236}">
                <a16:creationId xmlns:a16="http://schemas.microsoft.com/office/drawing/2014/main" id="{739BB790-AE72-090E-7B79-39F1A07CCE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6687" y="3928668"/>
            <a:ext cx="914400" cy="914400"/>
          </a:xfrm>
          <a:prstGeom prst="rect">
            <a:avLst/>
          </a:prstGeom>
        </p:spPr>
      </p:pic>
      <p:pic>
        <p:nvPicPr>
          <p:cNvPr id="69" name="Graphic 68" descr="Basketball with solid fill">
            <a:extLst>
              <a:ext uri="{FF2B5EF4-FFF2-40B4-BE49-F238E27FC236}">
                <a16:creationId xmlns:a16="http://schemas.microsoft.com/office/drawing/2014/main" id="{7E65F073-B6AD-9A3D-04B7-D5E23B668C8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63297" y="4793774"/>
            <a:ext cx="914400" cy="914400"/>
          </a:xfrm>
          <a:prstGeom prst="rect">
            <a:avLst/>
          </a:prstGeom>
        </p:spPr>
      </p:pic>
      <p:pic>
        <p:nvPicPr>
          <p:cNvPr id="70" name="Graphic 69" descr="Basketball with solid fill">
            <a:extLst>
              <a:ext uri="{FF2B5EF4-FFF2-40B4-BE49-F238E27FC236}">
                <a16:creationId xmlns:a16="http://schemas.microsoft.com/office/drawing/2014/main" id="{097EDEE6-2A8F-E365-461B-3276FD809A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35109" y="5943600"/>
            <a:ext cx="914400" cy="914400"/>
          </a:xfrm>
          <a:prstGeom prst="rect">
            <a:avLst/>
          </a:prstGeom>
        </p:spPr>
      </p:pic>
      <p:pic>
        <p:nvPicPr>
          <p:cNvPr id="71" name="Graphic 70" descr="Basketball with solid fill">
            <a:extLst>
              <a:ext uri="{FF2B5EF4-FFF2-40B4-BE49-F238E27FC236}">
                <a16:creationId xmlns:a16="http://schemas.microsoft.com/office/drawing/2014/main" id="{B251127A-D377-0B17-D6B3-77EE721BAA6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03532" y="9996586"/>
            <a:ext cx="914400" cy="914400"/>
          </a:xfrm>
          <a:prstGeom prst="rect">
            <a:avLst/>
          </a:prstGeom>
        </p:spPr>
      </p:pic>
      <p:pic>
        <p:nvPicPr>
          <p:cNvPr id="72" name="Graphic 71" descr="Basketball with solid fill">
            <a:extLst>
              <a:ext uri="{FF2B5EF4-FFF2-40B4-BE49-F238E27FC236}">
                <a16:creationId xmlns:a16="http://schemas.microsoft.com/office/drawing/2014/main" id="{29E3627C-299E-2F4D-4AA5-33546A4CC80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52803" y="9437032"/>
            <a:ext cx="914400" cy="914400"/>
          </a:xfrm>
          <a:prstGeom prst="rect">
            <a:avLst/>
          </a:prstGeom>
        </p:spPr>
      </p:pic>
      <p:pic>
        <p:nvPicPr>
          <p:cNvPr id="73" name="Graphic 72" descr="Basketball with solid fill">
            <a:extLst>
              <a:ext uri="{FF2B5EF4-FFF2-40B4-BE49-F238E27FC236}">
                <a16:creationId xmlns:a16="http://schemas.microsoft.com/office/drawing/2014/main" id="{356ED654-B4BD-6A22-6A29-F989EAB887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51340" y="4727214"/>
            <a:ext cx="914400" cy="914400"/>
          </a:xfrm>
          <a:prstGeom prst="rect">
            <a:avLst/>
          </a:prstGeom>
        </p:spPr>
      </p:pic>
      <p:pic>
        <p:nvPicPr>
          <p:cNvPr id="74" name="Graphic 73" descr="Basketball with solid fill">
            <a:extLst>
              <a:ext uri="{FF2B5EF4-FFF2-40B4-BE49-F238E27FC236}">
                <a16:creationId xmlns:a16="http://schemas.microsoft.com/office/drawing/2014/main" id="{04D09008-9CDC-16F5-980F-FC3ED23A116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67277" y="3008889"/>
            <a:ext cx="914400" cy="914400"/>
          </a:xfrm>
          <a:prstGeom prst="rect">
            <a:avLst/>
          </a:prstGeom>
        </p:spPr>
      </p:pic>
      <p:pic>
        <p:nvPicPr>
          <p:cNvPr id="75" name="Graphic 74" descr="Basketball with solid fill">
            <a:extLst>
              <a:ext uri="{FF2B5EF4-FFF2-40B4-BE49-F238E27FC236}">
                <a16:creationId xmlns:a16="http://schemas.microsoft.com/office/drawing/2014/main" id="{74645098-6E09-6A2F-5FAE-62CB255A806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65494" y="2770285"/>
            <a:ext cx="914400" cy="914400"/>
          </a:xfrm>
          <a:prstGeom prst="rect">
            <a:avLst/>
          </a:prstGeom>
        </p:spPr>
      </p:pic>
      <p:pic>
        <p:nvPicPr>
          <p:cNvPr id="76" name="Graphic 75" descr="Basketball with solid fill">
            <a:extLst>
              <a:ext uri="{FF2B5EF4-FFF2-40B4-BE49-F238E27FC236}">
                <a16:creationId xmlns:a16="http://schemas.microsoft.com/office/drawing/2014/main" id="{472210B3-7DFB-9214-C6A3-0C12F23B5A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17514" y="3196391"/>
            <a:ext cx="914400" cy="914400"/>
          </a:xfrm>
          <a:prstGeom prst="rect">
            <a:avLst/>
          </a:prstGeom>
        </p:spPr>
      </p:pic>
      <p:pic>
        <p:nvPicPr>
          <p:cNvPr id="77" name="Graphic 76" descr="Basketball with solid fill">
            <a:extLst>
              <a:ext uri="{FF2B5EF4-FFF2-40B4-BE49-F238E27FC236}">
                <a16:creationId xmlns:a16="http://schemas.microsoft.com/office/drawing/2014/main" id="{B1951A52-F549-7A3B-1836-EF29E9A4E8B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57426" y="9582656"/>
            <a:ext cx="914400" cy="914400"/>
          </a:xfrm>
          <a:prstGeom prst="rect">
            <a:avLst/>
          </a:prstGeom>
        </p:spPr>
      </p:pic>
      <p:pic>
        <p:nvPicPr>
          <p:cNvPr id="78" name="Graphic 77" descr="Basketball with solid fill">
            <a:extLst>
              <a:ext uri="{FF2B5EF4-FFF2-40B4-BE49-F238E27FC236}">
                <a16:creationId xmlns:a16="http://schemas.microsoft.com/office/drawing/2014/main" id="{956827AE-C882-26E9-006A-ACC76912A49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63297" y="7485912"/>
            <a:ext cx="914400" cy="914400"/>
          </a:xfrm>
          <a:prstGeom prst="rect">
            <a:avLst/>
          </a:prstGeom>
        </p:spPr>
      </p:pic>
      <p:pic>
        <p:nvPicPr>
          <p:cNvPr id="80" name="Graphic 79" descr="Basketball with solid fill">
            <a:extLst>
              <a:ext uri="{FF2B5EF4-FFF2-40B4-BE49-F238E27FC236}">
                <a16:creationId xmlns:a16="http://schemas.microsoft.com/office/drawing/2014/main" id="{4F6ED140-952E-FCC6-8399-ADB7CA0D195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22665" y="5348101"/>
            <a:ext cx="914400" cy="914400"/>
          </a:xfrm>
          <a:prstGeom prst="rect">
            <a:avLst/>
          </a:prstGeom>
        </p:spPr>
      </p:pic>
      <p:pic>
        <p:nvPicPr>
          <p:cNvPr id="81" name="Graphic 80" descr="Basketball with solid fill">
            <a:extLst>
              <a:ext uri="{FF2B5EF4-FFF2-40B4-BE49-F238E27FC236}">
                <a16:creationId xmlns:a16="http://schemas.microsoft.com/office/drawing/2014/main" id="{203111EE-FF3E-6951-85B0-078733E479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21290" y="7590159"/>
            <a:ext cx="914400" cy="914400"/>
          </a:xfrm>
          <a:prstGeom prst="rect">
            <a:avLst/>
          </a:prstGeom>
        </p:spPr>
      </p:pic>
      <p:pic>
        <p:nvPicPr>
          <p:cNvPr id="82" name="Graphic 81" descr="Basketball with solid fill">
            <a:extLst>
              <a:ext uri="{FF2B5EF4-FFF2-40B4-BE49-F238E27FC236}">
                <a16:creationId xmlns:a16="http://schemas.microsoft.com/office/drawing/2014/main" id="{3F80D9A8-34DD-30A8-5CE9-95CCB80F746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94405" y="7442831"/>
            <a:ext cx="914400" cy="914400"/>
          </a:xfrm>
          <a:prstGeom prst="rect">
            <a:avLst/>
          </a:prstGeom>
        </p:spPr>
      </p:pic>
      <p:pic>
        <p:nvPicPr>
          <p:cNvPr id="83" name="Graphic 82" descr="Basketball with solid fill">
            <a:extLst>
              <a:ext uri="{FF2B5EF4-FFF2-40B4-BE49-F238E27FC236}">
                <a16:creationId xmlns:a16="http://schemas.microsoft.com/office/drawing/2014/main" id="{395150E8-19B2-D234-6C38-31A1BFFFACB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3369" y="7783418"/>
            <a:ext cx="914400" cy="914400"/>
          </a:xfrm>
          <a:prstGeom prst="rect">
            <a:avLst/>
          </a:prstGeom>
        </p:spPr>
      </p:pic>
      <p:pic>
        <p:nvPicPr>
          <p:cNvPr id="84" name="Graphic 83" descr="Basketball with solid fill">
            <a:extLst>
              <a:ext uri="{FF2B5EF4-FFF2-40B4-BE49-F238E27FC236}">
                <a16:creationId xmlns:a16="http://schemas.microsoft.com/office/drawing/2014/main" id="{EED92C0F-078C-70BD-1912-9CD64B9355F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63494" y="8417610"/>
            <a:ext cx="914400" cy="914400"/>
          </a:xfrm>
          <a:prstGeom prst="rect">
            <a:avLst/>
          </a:prstGeom>
        </p:spPr>
      </p:pic>
      <p:pic>
        <p:nvPicPr>
          <p:cNvPr id="85" name="Graphic 84" descr="Basketball with solid fill">
            <a:extLst>
              <a:ext uri="{FF2B5EF4-FFF2-40B4-BE49-F238E27FC236}">
                <a16:creationId xmlns:a16="http://schemas.microsoft.com/office/drawing/2014/main" id="{AEFB2F78-C47D-C645-A63C-C4A1D520175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84318" y="8409920"/>
            <a:ext cx="914400" cy="914400"/>
          </a:xfrm>
          <a:prstGeom prst="rect">
            <a:avLst/>
          </a:prstGeom>
        </p:spPr>
      </p:pic>
      <p:pic>
        <p:nvPicPr>
          <p:cNvPr id="86" name="Graphic 85" descr="Basketball with solid fill">
            <a:extLst>
              <a:ext uri="{FF2B5EF4-FFF2-40B4-BE49-F238E27FC236}">
                <a16:creationId xmlns:a16="http://schemas.microsoft.com/office/drawing/2014/main" id="{B5960F41-B274-E4DA-329E-F74D924DC32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0753" y="6396006"/>
            <a:ext cx="914400" cy="914400"/>
          </a:xfrm>
          <a:prstGeom prst="rect">
            <a:avLst/>
          </a:prstGeom>
        </p:spPr>
      </p:pic>
      <p:pic>
        <p:nvPicPr>
          <p:cNvPr id="87" name="Graphic 86" descr="Basketball with solid fill">
            <a:extLst>
              <a:ext uri="{FF2B5EF4-FFF2-40B4-BE49-F238E27FC236}">
                <a16:creationId xmlns:a16="http://schemas.microsoft.com/office/drawing/2014/main" id="{2B775C79-6EA5-A331-8234-C9879C734F5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056203" y="3969551"/>
            <a:ext cx="5354769" cy="5354769"/>
          </a:xfrm>
          <a:prstGeom prst="rect">
            <a:avLst/>
          </a:prstGeom>
        </p:spPr>
      </p:pic>
      <p:pic>
        <p:nvPicPr>
          <p:cNvPr id="89" name="Graphic 88" descr="Basketball with solid fill">
            <a:extLst>
              <a:ext uri="{FF2B5EF4-FFF2-40B4-BE49-F238E27FC236}">
                <a16:creationId xmlns:a16="http://schemas.microsoft.com/office/drawing/2014/main" id="{06F09ACB-6D1D-530E-648E-1CB4ADCE0F9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2745" y="9661982"/>
            <a:ext cx="914400" cy="914400"/>
          </a:xfrm>
          <a:prstGeom prst="rect">
            <a:avLst/>
          </a:prstGeom>
        </p:spPr>
      </p:pic>
      <p:pic>
        <p:nvPicPr>
          <p:cNvPr id="90" name="Graphic 89" descr="Basketball with solid fill">
            <a:extLst>
              <a:ext uri="{FF2B5EF4-FFF2-40B4-BE49-F238E27FC236}">
                <a16:creationId xmlns:a16="http://schemas.microsoft.com/office/drawing/2014/main" id="{57A206EF-5275-C297-037C-82DBA516C24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8265" y="8583183"/>
            <a:ext cx="914400" cy="914400"/>
          </a:xfrm>
          <a:prstGeom prst="rect">
            <a:avLst/>
          </a:prstGeom>
        </p:spPr>
      </p:pic>
      <p:sp>
        <p:nvSpPr>
          <p:cNvPr id="2" name="Google Shape;403;p55">
            <a:extLst>
              <a:ext uri="{FF2B5EF4-FFF2-40B4-BE49-F238E27FC236}">
                <a16:creationId xmlns:a16="http://schemas.microsoft.com/office/drawing/2014/main" id="{FAE8F605-07F3-04AC-2852-1B40C4D8D084}"/>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65</a:t>
            </a:fld>
            <a:endParaRPr lang="en" dirty="0">
              <a:solidFill>
                <a:srgbClr val="004C7F"/>
              </a:solidFill>
              <a:latin typeface="Lato"/>
              <a:ea typeface="Lato"/>
              <a:cs typeface="Lato"/>
              <a:sym typeface="Lato"/>
            </a:endParaRPr>
          </a:p>
        </p:txBody>
      </p:sp>
    </p:spTree>
    <p:extLst>
      <p:ext uri="{BB962C8B-B14F-4D97-AF65-F5344CB8AC3E}">
        <p14:creationId xmlns:p14="http://schemas.microsoft.com/office/powerpoint/2010/main" val="33075277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dissolve">
                                      <p:cBhvr>
                                        <p:cTn id="23" dur="500"/>
                                        <p:tgtEl>
                                          <p:spTgt spid="56"/>
                                        </p:tgtEl>
                                      </p:cBhvr>
                                    </p:animEffect>
                                  </p:childTnLst>
                                </p:cTn>
                              </p:par>
                              <p:par>
                                <p:cTn id="24" presetID="9"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dissolve">
                                      <p:cBhvr>
                                        <p:cTn id="26" dur="500"/>
                                        <p:tgtEl>
                                          <p:spTgt spid="57"/>
                                        </p:tgtEl>
                                      </p:cBhvr>
                                    </p:animEffect>
                                  </p:childTnLst>
                                </p:cTn>
                              </p:par>
                              <p:par>
                                <p:cTn id="27" presetID="9"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dissolve">
                                      <p:cBhvr>
                                        <p:cTn id="29" dur="500"/>
                                        <p:tgtEl>
                                          <p:spTgt spid="58"/>
                                        </p:tgtEl>
                                      </p:cBhvr>
                                    </p:animEffect>
                                  </p:childTnLst>
                                </p:cTn>
                              </p:par>
                              <p:par>
                                <p:cTn id="30" presetID="9"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dissolve">
                                      <p:cBhvr>
                                        <p:cTn id="32" dur="500"/>
                                        <p:tgtEl>
                                          <p:spTgt spid="59"/>
                                        </p:tgtEl>
                                      </p:cBhvr>
                                    </p:animEffect>
                                  </p:childTnLst>
                                </p:cTn>
                              </p:par>
                              <p:par>
                                <p:cTn id="33" presetID="9"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dissolve">
                                      <p:cBhvr>
                                        <p:cTn id="35" dur="500"/>
                                        <p:tgtEl>
                                          <p:spTgt spid="60"/>
                                        </p:tgtEl>
                                      </p:cBhvr>
                                    </p:animEffect>
                                  </p:childTnLst>
                                </p:cTn>
                              </p:par>
                              <p:par>
                                <p:cTn id="36" presetID="9" presetClass="entr" presetSubtype="0"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dissolve">
                                      <p:cBhvr>
                                        <p:cTn id="38" dur="500"/>
                                        <p:tgtEl>
                                          <p:spTgt spid="61"/>
                                        </p:tgtEl>
                                      </p:cBhvr>
                                    </p:animEffect>
                                  </p:childTnLst>
                                </p:cTn>
                              </p:par>
                              <p:par>
                                <p:cTn id="39" presetID="9" presetClass="entr" presetSubtype="0"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dissolve">
                                      <p:cBhvr>
                                        <p:cTn id="41" dur="500"/>
                                        <p:tgtEl>
                                          <p:spTgt spid="62"/>
                                        </p:tgtEl>
                                      </p:cBhvr>
                                    </p:animEffect>
                                  </p:childTnLst>
                                </p:cTn>
                              </p:par>
                              <p:par>
                                <p:cTn id="42" presetID="9" presetClass="entr" presetSubtype="0" fill="hold"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dissolve">
                                      <p:cBhvr>
                                        <p:cTn id="44" dur="500"/>
                                        <p:tgtEl>
                                          <p:spTgt spid="63"/>
                                        </p:tgtEl>
                                      </p:cBhvr>
                                    </p:animEffect>
                                  </p:childTnLst>
                                </p:cTn>
                              </p:par>
                              <p:par>
                                <p:cTn id="45" presetID="9"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dissolve">
                                      <p:cBhvr>
                                        <p:cTn id="47" dur="500"/>
                                        <p:tgtEl>
                                          <p:spTgt spid="65"/>
                                        </p:tgtEl>
                                      </p:cBhvr>
                                    </p:animEffect>
                                  </p:childTnLst>
                                </p:cTn>
                              </p:par>
                              <p:par>
                                <p:cTn id="48" presetID="9" presetClass="entr" presetSubtype="0"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dissolve">
                                      <p:cBhvr>
                                        <p:cTn id="50" dur="500"/>
                                        <p:tgtEl>
                                          <p:spTgt spid="66"/>
                                        </p:tgtEl>
                                      </p:cBhvr>
                                    </p:animEffect>
                                  </p:childTnLst>
                                </p:cTn>
                              </p:par>
                              <p:par>
                                <p:cTn id="51" presetID="9" presetClass="entr" presetSubtype="0"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dissolve">
                                      <p:cBhvr>
                                        <p:cTn id="53" dur="500"/>
                                        <p:tgtEl>
                                          <p:spTgt spid="67"/>
                                        </p:tgtEl>
                                      </p:cBhvr>
                                    </p:animEffect>
                                  </p:childTnLst>
                                </p:cTn>
                              </p:par>
                              <p:par>
                                <p:cTn id="54" presetID="9" presetClass="entr" presetSubtype="0" fill="hold" nodeType="with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dissolve">
                                      <p:cBhvr>
                                        <p:cTn id="56" dur="500"/>
                                        <p:tgtEl>
                                          <p:spTgt spid="68"/>
                                        </p:tgtEl>
                                      </p:cBhvr>
                                    </p:animEffect>
                                  </p:childTnLst>
                                </p:cTn>
                              </p:par>
                              <p:par>
                                <p:cTn id="57" presetID="9"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dissolve">
                                      <p:cBhvr>
                                        <p:cTn id="59" dur="500"/>
                                        <p:tgtEl>
                                          <p:spTgt spid="69"/>
                                        </p:tgtEl>
                                      </p:cBhvr>
                                    </p:animEffect>
                                  </p:childTnLst>
                                </p:cTn>
                              </p:par>
                              <p:par>
                                <p:cTn id="60" presetID="9" presetClass="entr" presetSubtype="0" fill="hold" nodeType="with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dissolve">
                                      <p:cBhvr>
                                        <p:cTn id="62" dur="500"/>
                                        <p:tgtEl>
                                          <p:spTgt spid="70"/>
                                        </p:tgtEl>
                                      </p:cBhvr>
                                    </p:animEffect>
                                  </p:childTnLst>
                                </p:cTn>
                              </p:par>
                              <p:par>
                                <p:cTn id="63" presetID="9"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dissolve">
                                      <p:cBhvr>
                                        <p:cTn id="65" dur="500"/>
                                        <p:tgtEl>
                                          <p:spTgt spid="71"/>
                                        </p:tgtEl>
                                      </p:cBhvr>
                                    </p:animEffect>
                                  </p:childTnLst>
                                </p:cTn>
                              </p:par>
                              <p:par>
                                <p:cTn id="66" presetID="9" presetClass="entr" presetSubtype="0" fill="hold"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dissolve">
                                      <p:cBhvr>
                                        <p:cTn id="68" dur="500"/>
                                        <p:tgtEl>
                                          <p:spTgt spid="72"/>
                                        </p:tgtEl>
                                      </p:cBhvr>
                                    </p:animEffect>
                                  </p:childTnLst>
                                </p:cTn>
                              </p:par>
                              <p:par>
                                <p:cTn id="69" presetID="9" presetClass="entr" presetSubtype="0" fill="hold" nodeType="with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dissolve">
                                      <p:cBhvr>
                                        <p:cTn id="71" dur="500"/>
                                        <p:tgtEl>
                                          <p:spTgt spid="73"/>
                                        </p:tgtEl>
                                      </p:cBhvr>
                                    </p:animEffect>
                                  </p:childTnLst>
                                </p:cTn>
                              </p:par>
                              <p:par>
                                <p:cTn id="72" presetID="9" presetClass="entr" presetSubtype="0" fill="hold" nodeType="with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dissolve">
                                      <p:cBhvr>
                                        <p:cTn id="74" dur="500"/>
                                        <p:tgtEl>
                                          <p:spTgt spid="74"/>
                                        </p:tgtEl>
                                      </p:cBhvr>
                                    </p:animEffect>
                                  </p:childTnLst>
                                </p:cTn>
                              </p:par>
                              <p:par>
                                <p:cTn id="75" presetID="9" presetClass="entr" presetSubtype="0" fill="hold" nodeType="with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dissolve">
                                      <p:cBhvr>
                                        <p:cTn id="77" dur="500"/>
                                        <p:tgtEl>
                                          <p:spTgt spid="75"/>
                                        </p:tgtEl>
                                      </p:cBhvr>
                                    </p:animEffect>
                                  </p:childTnLst>
                                </p:cTn>
                              </p:par>
                              <p:par>
                                <p:cTn id="78" presetID="9" presetClass="entr" presetSubtype="0" fill="hold" nodeType="with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dissolve">
                                      <p:cBhvr>
                                        <p:cTn id="80" dur="500"/>
                                        <p:tgtEl>
                                          <p:spTgt spid="76"/>
                                        </p:tgtEl>
                                      </p:cBhvr>
                                    </p:animEffect>
                                  </p:childTnLst>
                                </p:cTn>
                              </p:par>
                              <p:par>
                                <p:cTn id="81" presetID="9" presetClass="entr" presetSubtype="0" fill="hold" nodeType="withEffect">
                                  <p:stCondLst>
                                    <p:cond delay="0"/>
                                  </p:stCondLst>
                                  <p:childTnLst>
                                    <p:set>
                                      <p:cBhvr>
                                        <p:cTn id="82" dur="1" fill="hold">
                                          <p:stCondLst>
                                            <p:cond delay="0"/>
                                          </p:stCondLst>
                                        </p:cTn>
                                        <p:tgtEl>
                                          <p:spTgt spid="77"/>
                                        </p:tgtEl>
                                        <p:attrNameLst>
                                          <p:attrName>style.visibility</p:attrName>
                                        </p:attrNameLst>
                                      </p:cBhvr>
                                      <p:to>
                                        <p:strVal val="visible"/>
                                      </p:to>
                                    </p:set>
                                    <p:animEffect transition="in" filter="dissolve">
                                      <p:cBhvr>
                                        <p:cTn id="83" dur="500"/>
                                        <p:tgtEl>
                                          <p:spTgt spid="77"/>
                                        </p:tgtEl>
                                      </p:cBhvr>
                                    </p:animEffect>
                                  </p:childTnLst>
                                </p:cTn>
                              </p:par>
                              <p:par>
                                <p:cTn id="84" presetID="9" presetClass="entr" presetSubtype="0" fill="hold" nodeType="with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dissolve">
                                      <p:cBhvr>
                                        <p:cTn id="86" dur="500"/>
                                        <p:tgtEl>
                                          <p:spTgt spid="78"/>
                                        </p:tgtEl>
                                      </p:cBhvr>
                                    </p:animEffect>
                                  </p:childTnLst>
                                </p:cTn>
                              </p:par>
                              <p:par>
                                <p:cTn id="87" presetID="9" presetClass="entr" presetSubtype="0" fill="hold" nodeType="withEffect">
                                  <p:stCondLst>
                                    <p:cond delay="0"/>
                                  </p:stCondLst>
                                  <p:childTnLst>
                                    <p:set>
                                      <p:cBhvr>
                                        <p:cTn id="88" dur="1" fill="hold">
                                          <p:stCondLst>
                                            <p:cond delay="0"/>
                                          </p:stCondLst>
                                        </p:cTn>
                                        <p:tgtEl>
                                          <p:spTgt spid="80"/>
                                        </p:tgtEl>
                                        <p:attrNameLst>
                                          <p:attrName>style.visibility</p:attrName>
                                        </p:attrNameLst>
                                      </p:cBhvr>
                                      <p:to>
                                        <p:strVal val="visible"/>
                                      </p:to>
                                    </p:set>
                                    <p:animEffect transition="in" filter="dissolve">
                                      <p:cBhvr>
                                        <p:cTn id="89" dur="500"/>
                                        <p:tgtEl>
                                          <p:spTgt spid="80"/>
                                        </p:tgtEl>
                                      </p:cBhvr>
                                    </p:animEffect>
                                  </p:childTnLst>
                                </p:cTn>
                              </p:par>
                              <p:par>
                                <p:cTn id="90" presetID="9" presetClass="entr" presetSubtype="0" fill="hold" nodeType="withEffect">
                                  <p:stCondLst>
                                    <p:cond delay="0"/>
                                  </p:stCondLst>
                                  <p:childTnLst>
                                    <p:set>
                                      <p:cBhvr>
                                        <p:cTn id="91" dur="1" fill="hold">
                                          <p:stCondLst>
                                            <p:cond delay="0"/>
                                          </p:stCondLst>
                                        </p:cTn>
                                        <p:tgtEl>
                                          <p:spTgt spid="81"/>
                                        </p:tgtEl>
                                        <p:attrNameLst>
                                          <p:attrName>style.visibility</p:attrName>
                                        </p:attrNameLst>
                                      </p:cBhvr>
                                      <p:to>
                                        <p:strVal val="visible"/>
                                      </p:to>
                                    </p:set>
                                    <p:animEffect transition="in" filter="dissolve">
                                      <p:cBhvr>
                                        <p:cTn id="92" dur="500"/>
                                        <p:tgtEl>
                                          <p:spTgt spid="81"/>
                                        </p:tgtEl>
                                      </p:cBhvr>
                                    </p:animEffect>
                                  </p:childTnLst>
                                </p:cTn>
                              </p:par>
                              <p:par>
                                <p:cTn id="93" presetID="9" presetClass="entr" presetSubtype="0" fill="hold"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dissolve">
                                      <p:cBhvr>
                                        <p:cTn id="95" dur="500"/>
                                        <p:tgtEl>
                                          <p:spTgt spid="82"/>
                                        </p:tgtEl>
                                      </p:cBhvr>
                                    </p:animEffect>
                                  </p:childTnLst>
                                </p:cTn>
                              </p:par>
                              <p:par>
                                <p:cTn id="96" presetID="9" presetClass="entr" presetSubtype="0" fill="hold" nodeType="with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dissolve">
                                      <p:cBhvr>
                                        <p:cTn id="98" dur="500"/>
                                        <p:tgtEl>
                                          <p:spTgt spid="83"/>
                                        </p:tgtEl>
                                      </p:cBhvr>
                                    </p:animEffect>
                                  </p:childTnLst>
                                </p:cTn>
                              </p:par>
                              <p:par>
                                <p:cTn id="99" presetID="9" presetClass="entr" presetSubtype="0" fill="hold" nodeType="withEffect">
                                  <p:stCondLst>
                                    <p:cond delay="0"/>
                                  </p:stCondLst>
                                  <p:childTnLst>
                                    <p:set>
                                      <p:cBhvr>
                                        <p:cTn id="100" dur="1" fill="hold">
                                          <p:stCondLst>
                                            <p:cond delay="0"/>
                                          </p:stCondLst>
                                        </p:cTn>
                                        <p:tgtEl>
                                          <p:spTgt spid="84"/>
                                        </p:tgtEl>
                                        <p:attrNameLst>
                                          <p:attrName>style.visibility</p:attrName>
                                        </p:attrNameLst>
                                      </p:cBhvr>
                                      <p:to>
                                        <p:strVal val="visible"/>
                                      </p:to>
                                    </p:set>
                                    <p:animEffect transition="in" filter="dissolve">
                                      <p:cBhvr>
                                        <p:cTn id="101" dur="500"/>
                                        <p:tgtEl>
                                          <p:spTgt spid="84"/>
                                        </p:tgtEl>
                                      </p:cBhvr>
                                    </p:animEffect>
                                  </p:childTnLst>
                                </p:cTn>
                              </p:par>
                              <p:par>
                                <p:cTn id="102" presetID="9" presetClass="entr" presetSubtype="0" fill="hold" nodeType="withEffect">
                                  <p:stCondLst>
                                    <p:cond delay="0"/>
                                  </p:stCondLst>
                                  <p:childTnLst>
                                    <p:set>
                                      <p:cBhvr>
                                        <p:cTn id="103" dur="1" fill="hold">
                                          <p:stCondLst>
                                            <p:cond delay="0"/>
                                          </p:stCondLst>
                                        </p:cTn>
                                        <p:tgtEl>
                                          <p:spTgt spid="85"/>
                                        </p:tgtEl>
                                        <p:attrNameLst>
                                          <p:attrName>style.visibility</p:attrName>
                                        </p:attrNameLst>
                                      </p:cBhvr>
                                      <p:to>
                                        <p:strVal val="visible"/>
                                      </p:to>
                                    </p:set>
                                    <p:animEffect transition="in" filter="dissolve">
                                      <p:cBhvr>
                                        <p:cTn id="104" dur="500"/>
                                        <p:tgtEl>
                                          <p:spTgt spid="85"/>
                                        </p:tgtEl>
                                      </p:cBhvr>
                                    </p:animEffect>
                                  </p:childTnLst>
                                </p:cTn>
                              </p:par>
                              <p:par>
                                <p:cTn id="105" presetID="9" presetClass="entr" presetSubtype="0" fill="hold" nodeType="withEffect">
                                  <p:stCondLst>
                                    <p:cond delay="0"/>
                                  </p:stCondLst>
                                  <p:childTnLst>
                                    <p:set>
                                      <p:cBhvr>
                                        <p:cTn id="106" dur="1" fill="hold">
                                          <p:stCondLst>
                                            <p:cond delay="0"/>
                                          </p:stCondLst>
                                        </p:cTn>
                                        <p:tgtEl>
                                          <p:spTgt spid="86"/>
                                        </p:tgtEl>
                                        <p:attrNameLst>
                                          <p:attrName>style.visibility</p:attrName>
                                        </p:attrNameLst>
                                      </p:cBhvr>
                                      <p:to>
                                        <p:strVal val="visible"/>
                                      </p:to>
                                    </p:set>
                                    <p:animEffect transition="in" filter="dissolve">
                                      <p:cBhvr>
                                        <p:cTn id="107" dur="500"/>
                                        <p:tgtEl>
                                          <p:spTgt spid="86"/>
                                        </p:tgtEl>
                                      </p:cBhvr>
                                    </p:animEffect>
                                  </p:childTnLst>
                                </p:cTn>
                              </p:par>
                              <p:par>
                                <p:cTn id="108" presetID="9" presetClass="entr" presetSubtype="0" fill="hold" nodeType="withEffect">
                                  <p:stCondLst>
                                    <p:cond delay="0"/>
                                  </p:stCondLst>
                                  <p:childTnLst>
                                    <p:set>
                                      <p:cBhvr>
                                        <p:cTn id="109" dur="1" fill="hold">
                                          <p:stCondLst>
                                            <p:cond delay="0"/>
                                          </p:stCondLst>
                                        </p:cTn>
                                        <p:tgtEl>
                                          <p:spTgt spid="89"/>
                                        </p:tgtEl>
                                        <p:attrNameLst>
                                          <p:attrName>style.visibility</p:attrName>
                                        </p:attrNameLst>
                                      </p:cBhvr>
                                      <p:to>
                                        <p:strVal val="visible"/>
                                      </p:to>
                                    </p:set>
                                    <p:animEffect transition="in" filter="dissolve">
                                      <p:cBhvr>
                                        <p:cTn id="110" dur="500"/>
                                        <p:tgtEl>
                                          <p:spTgt spid="89"/>
                                        </p:tgtEl>
                                      </p:cBhvr>
                                    </p:animEffect>
                                  </p:childTnLst>
                                </p:cTn>
                              </p:par>
                              <p:par>
                                <p:cTn id="111" presetID="9" presetClass="entr" presetSubtype="0" fill="hold" nodeType="withEffect">
                                  <p:stCondLst>
                                    <p:cond delay="0"/>
                                  </p:stCondLst>
                                  <p:childTnLst>
                                    <p:set>
                                      <p:cBhvr>
                                        <p:cTn id="112" dur="1" fill="hold">
                                          <p:stCondLst>
                                            <p:cond delay="0"/>
                                          </p:stCondLst>
                                        </p:cTn>
                                        <p:tgtEl>
                                          <p:spTgt spid="90"/>
                                        </p:tgtEl>
                                        <p:attrNameLst>
                                          <p:attrName>style.visibility</p:attrName>
                                        </p:attrNameLst>
                                      </p:cBhvr>
                                      <p:to>
                                        <p:strVal val="visible"/>
                                      </p:to>
                                    </p:set>
                                    <p:animEffect transition="in" filter="dissolve">
                                      <p:cBhvr>
                                        <p:cTn id="11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a:extLst>
              <a:ext uri="{FF2B5EF4-FFF2-40B4-BE49-F238E27FC236}">
                <a16:creationId xmlns:a16="http://schemas.microsoft.com/office/drawing/2014/main" id="{2FCB5AD5-30DB-E138-C515-0993C2A21B86}"/>
              </a:ext>
            </a:extLst>
          </p:cNvPr>
          <p:cNvSpPr/>
          <p:nvPr/>
        </p:nvSpPr>
        <p:spPr>
          <a:xfrm flipV="1">
            <a:off x="2467085" y="2557481"/>
            <a:ext cx="1" cy="9817517"/>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8" name="Line">
            <a:extLst>
              <a:ext uri="{FF2B5EF4-FFF2-40B4-BE49-F238E27FC236}">
                <a16:creationId xmlns:a16="http://schemas.microsoft.com/office/drawing/2014/main" id="{65CDC8B2-2A2C-3C4A-3A56-E326CDF7C531}"/>
              </a:ext>
            </a:extLst>
          </p:cNvPr>
          <p:cNvSpPr/>
          <p:nvPr/>
        </p:nvSpPr>
        <p:spPr>
          <a:xfrm flipH="1" flipV="1">
            <a:off x="1586633" y="11669490"/>
            <a:ext cx="12541049"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6" name="Comfort">
            <a:extLst>
              <a:ext uri="{FF2B5EF4-FFF2-40B4-BE49-F238E27FC236}">
                <a16:creationId xmlns:a16="http://schemas.microsoft.com/office/drawing/2014/main" id="{145BF760-6C85-19AF-2EC6-74CA76337D21}"/>
              </a:ext>
            </a:extLst>
          </p:cNvPr>
          <p:cNvSpPr txBox="1"/>
          <p:nvPr/>
        </p:nvSpPr>
        <p:spPr>
          <a:xfrm>
            <a:off x="1221946" y="2656144"/>
            <a:ext cx="1088439"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rPr lang="en-US" dirty="0"/>
              <a:t>Radius</a:t>
            </a:r>
            <a:endParaRPr dirty="0"/>
          </a:p>
        </p:txBody>
      </p:sp>
      <p:sp>
        <p:nvSpPr>
          <p:cNvPr id="17" name="Fashion">
            <a:extLst>
              <a:ext uri="{FF2B5EF4-FFF2-40B4-BE49-F238E27FC236}">
                <a16:creationId xmlns:a16="http://schemas.microsoft.com/office/drawing/2014/main" id="{17382A55-0E36-4AB9-4FDC-FD66939DC8F8}"/>
              </a:ext>
            </a:extLst>
          </p:cNvPr>
          <p:cNvSpPr txBox="1"/>
          <p:nvPr/>
        </p:nvSpPr>
        <p:spPr>
          <a:xfrm>
            <a:off x="12550434" y="11917484"/>
            <a:ext cx="1768113"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rPr lang="en-US" dirty="0"/>
              <a:t>Bounciness</a:t>
            </a:r>
            <a:endParaRPr dirty="0"/>
          </a:p>
        </p:txBody>
      </p:sp>
      <p:pic>
        <p:nvPicPr>
          <p:cNvPr id="56" name="Graphic 55" descr="Basketball with solid fill">
            <a:extLst>
              <a:ext uri="{FF2B5EF4-FFF2-40B4-BE49-F238E27FC236}">
                <a16:creationId xmlns:a16="http://schemas.microsoft.com/office/drawing/2014/main" id="{8D5C97BF-5A26-C2C0-0625-D91FECEF050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48597" y="7154510"/>
            <a:ext cx="914400" cy="914400"/>
          </a:xfrm>
          <a:prstGeom prst="rect">
            <a:avLst/>
          </a:prstGeom>
        </p:spPr>
      </p:pic>
      <p:pic>
        <p:nvPicPr>
          <p:cNvPr id="57" name="Graphic 56" descr="Basketball with solid fill">
            <a:extLst>
              <a:ext uri="{FF2B5EF4-FFF2-40B4-BE49-F238E27FC236}">
                <a16:creationId xmlns:a16="http://schemas.microsoft.com/office/drawing/2014/main" id="{4333F254-9561-B079-7166-FA13AAAF3F5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90805" y="3311401"/>
            <a:ext cx="914400" cy="914400"/>
          </a:xfrm>
          <a:prstGeom prst="rect">
            <a:avLst/>
          </a:prstGeom>
        </p:spPr>
      </p:pic>
      <p:pic>
        <p:nvPicPr>
          <p:cNvPr id="58" name="Graphic 57" descr="Basketball with solid fill">
            <a:extLst>
              <a:ext uri="{FF2B5EF4-FFF2-40B4-BE49-F238E27FC236}">
                <a16:creationId xmlns:a16="http://schemas.microsoft.com/office/drawing/2014/main" id="{0B04A961-4AB6-7D6F-DEF5-5CFE1DF5B67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8856" y="6014233"/>
            <a:ext cx="914400" cy="914400"/>
          </a:xfrm>
          <a:prstGeom prst="rect">
            <a:avLst/>
          </a:prstGeom>
        </p:spPr>
      </p:pic>
      <p:pic>
        <p:nvPicPr>
          <p:cNvPr id="59" name="Graphic 58" descr="Basketball with solid fill">
            <a:extLst>
              <a:ext uri="{FF2B5EF4-FFF2-40B4-BE49-F238E27FC236}">
                <a16:creationId xmlns:a16="http://schemas.microsoft.com/office/drawing/2014/main" id="{74468550-50C5-3345-3316-EC462B1A0D2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80895" y="5315871"/>
            <a:ext cx="914400" cy="914400"/>
          </a:xfrm>
          <a:prstGeom prst="rect">
            <a:avLst/>
          </a:prstGeom>
        </p:spPr>
      </p:pic>
      <p:pic>
        <p:nvPicPr>
          <p:cNvPr id="60" name="Graphic 59" descr="Basketball with solid fill">
            <a:extLst>
              <a:ext uri="{FF2B5EF4-FFF2-40B4-BE49-F238E27FC236}">
                <a16:creationId xmlns:a16="http://schemas.microsoft.com/office/drawing/2014/main" id="{03AD7259-DBD5-2B25-C8CD-98280C850FD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72319" y="5130872"/>
            <a:ext cx="914400" cy="914400"/>
          </a:xfrm>
          <a:prstGeom prst="rect">
            <a:avLst/>
          </a:prstGeom>
        </p:spPr>
      </p:pic>
      <p:pic>
        <p:nvPicPr>
          <p:cNvPr id="61" name="Graphic 60" descr="Basketball with solid fill">
            <a:extLst>
              <a:ext uri="{FF2B5EF4-FFF2-40B4-BE49-F238E27FC236}">
                <a16:creationId xmlns:a16="http://schemas.microsoft.com/office/drawing/2014/main" id="{7595C266-32AE-E463-B158-43DF8951657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0412" y="6869018"/>
            <a:ext cx="914400" cy="914400"/>
          </a:xfrm>
          <a:prstGeom prst="rect">
            <a:avLst/>
          </a:prstGeom>
        </p:spPr>
      </p:pic>
      <p:pic>
        <p:nvPicPr>
          <p:cNvPr id="62" name="Graphic 61" descr="Basketball with solid fill">
            <a:extLst>
              <a:ext uri="{FF2B5EF4-FFF2-40B4-BE49-F238E27FC236}">
                <a16:creationId xmlns:a16="http://schemas.microsoft.com/office/drawing/2014/main" id="{763B2ABF-6DAF-4260-1707-4741425C92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79894" y="6492262"/>
            <a:ext cx="914400" cy="914400"/>
          </a:xfrm>
          <a:prstGeom prst="rect">
            <a:avLst/>
          </a:prstGeom>
        </p:spPr>
      </p:pic>
      <p:pic>
        <p:nvPicPr>
          <p:cNvPr id="63" name="Graphic 62" descr="Basketball with solid fill">
            <a:extLst>
              <a:ext uri="{FF2B5EF4-FFF2-40B4-BE49-F238E27FC236}">
                <a16:creationId xmlns:a16="http://schemas.microsoft.com/office/drawing/2014/main" id="{01ADC093-30F4-5DA5-EC8C-32BA455C105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26330" y="5403731"/>
            <a:ext cx="914400" cy="914400"/>
          </a:xfrm>
          <a:prstGeom prst="rect">
            <a:avLst/>
          </a:prstGeom>
        </p:spPr>
      </p:pic>
      <p:pic>
        <p:nvPicPr>
          <p:cNvPr id="65" name="Graphic 64" descr="Basketball with solid fill">
            <a:extLst>
              <a:ext uri="{FF2B5EF4-FFF2-40B4-BE49-F238E27FC236}">
                <a16:creationId xmlns:a16="http://schemas.microsoft.com/office/drawing/2014/main" id="{FCEF4216-6CE0-238C-307B-F53B317EF55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8360" y="8631360"/>
            <a:ext cx="914400" cy="914400"/>
          </a:xfrm>
          <a:prstGeom prst="rect">
            <a:avLst/>
          </a:prstGeom>
        </p:spPr>
      </p:pic>
      <p:pic>
        <p:nvPicPr>
          <p:cNvPr id="66" name="Graphic 65" descr="Basketball with solid fill">
            <a:extLst>
              <a:ext uri="{FF2B5EF4-FFF2-40B4-BE49-F238E27FC236}">
                <a16:creationId xmlns:a16="http://schemas.microsoft.com/office/drawing/2014/main" id="{16AE9765-968C-1036-DD58-1181311B3CB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734242" y="9733639"/>
            <a:ext cx="914400" cy="914400"/>
          </a:xfrm>
          <a:prstGeom prst="rect">
            <a:avLst/>
          </a:prstGeom>
        </p:spPr>
      </p:pic>
      <p:pic>
        <p:nvPicPr>
          <p:cNvPr id="67" name="Graphic 66" descr="Basketball with solid fill">
            <a:extLst>
              <a:ext uri="{FF2B5EF4-FFF2-40B4-BE49-F238E27FC236}">
                <a16:creationId xmlns:a16="http://schemas.microsoft.com/office/drawing/2014/main" id="{3D8C5DEA-67D5-7807-C7B6-4E844F39704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3950" y="4449421"/>
            <a:ext cx="914400" cy="914400"/>
          </a:xfrm>
          <a:prstGeom prst="rect">
            <a:avLst/>
          </a:prstGeom>
        </p:spPr>
      </p:pic>
      <p:pic>
        <p:nvPicPr>
          <p:cNvPr id="68" name="Graphic 67" descr="Basketball with solid fill">
            <a:extLst>
              <a:ext uri="{FF2B5EF4-FFF2-40B4-BE49-F238E27FC236}">
                <a16:creationId xmlns:a16="http://schemas.microsoft.com/office/drawing/2014/main" id="{739BB790-AE72-090E-7B79-39F1A07CCE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6687" y="3928668"/>
            <a:ext cx="914400" cy="914400"/>
          </a:xfrm>
          <a:prstGeom prst="rect">
            <a:avLst/>
          </a:prstGeom>
        </p:spPr>
      </p:pic>
      <p:pic>
        <p:nvPicPr>
          <p:cNvPr id="69" name="Graphic 68" descr="Basketball with solid fill">
            <a:extLst>
              <a:ext uri="{FF2B5EF4-FFF2-40B4-BE49-F238E27FC236}">
                <a16:creationId xmlns:a16="http://schemas.microsoft.com/office/drawing/2014/main" id="{7E65F073-B6AD-9A3D-04B7-D5E23B668C8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63297" y="4793774"/>
            <a:ext cx="914400" cy="914400"/>
          </a:xfrm>
          <a:prstGeom prst="rect">
            <a:avLst/>
          </a:prstGeom>
        </p:spPr>
      </p:pic>
      <p:pic>
        <p:nvPicPr>
          <p:cNvPr id="70" name="Graphic 69" descr="Basketball with solid fill">
            <a:extLst>
              <a:ext uri="{FF2B5EF4-FFF2-40B4-BE49-F238E27FC236}">
                <a16:creationId xmlns:a16="http://schemas.microsoft.com/office/drawing/2014/main" id="{097EDEE6-2A8F-E365-461B-3276FD809A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35109" y="5943600"/>
            <a:ext cx="914400" cy="914400"/>
          </a:xfrm>
          <a:prstGeom prst="rect">
            <a:avLst/>
          </a:prstGeom>
        </p:spPr>
      </p:pic>
      <p:pic>
        <p:nvPicPr>
          <p:cNvPr id="71" name="Graphic 70" descr="Basketball with solid fill">
            <a:extLst>
              <a:ext uri="{FF2B5EF4-FFF2-40B4-BE49-F238E27FC236}">
                <a16:creationId xmlns:a16="http://schemas.microsoft.com/office/drawing/2014/main" id="{B251127A-D377-0B17-D6B3-77EE721BAA6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03532" y="9996586"/>
            <a:ext cx="914400" cy="914400"/>
          </a:xfrm>
          <a:prstGeom prst="rect">
            <a:avLst/>
          </a:prstGeom>
        </p:spPr>
      </p:pic>
      <p:pic>
        <p:nvPicPr>
          <p:cNvPr id="72" name="Graphic 71" descr="Basketball with solid fill">
            <a:extLst>
              <a:ext uri="{FF2B5EF4-FFF2-40B4-BE49-F238E27FC236}">
                <a16:creationId xmlns:a16="http://schemas.microsoft.com/office/drawing/2014/main" id="{29E3627C-299E-2F4D-4AA5-33546A4CC80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52803" y="9437032"/>
            <a:ext cx="914400" cy="914400"/>
          </a:xfrm>
          <a:prstGeom prst="rect">
            <a:avLst/>
          </a:prstGeom>
        </p:spPr>
      </p:pic>
      <p:pic>
        <p:nvPicPr>
          <p:cNvPr id="73" name="Graphic 72" descr="Basketball with solid fill">
            <a:extLst>
              <a:ext uri="{FF2B5EF4-FFF2-40B4-BE49-F238E27FC236}">
                <a16:creationId xmlns:a16="http://schemas.microsoft.com/office/drawing/2014/main" id="{356ED654-B4BD-6A22-6A29-F989EAB887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51340" y="4727214"/>
            <a:ext cx="914400" cy="914400"/>
          </a:xfrm>
          <a:prstGeom prst="rect">
            <a:avLst/>
          </a:prstGeom>
        </p:spPr>
      </p:pic>
      <p:pic>
        <p:nvPicPr>
          <p:cNvPr id="74" name="Graphic 73" descr="Basketball with solid fill">
            <a:extLst>
              <a:ext uri="{FF2B5EF4-FFF2-40B4-BE49-F238E27FC236}">
                <a16:creationId xmlns:a16="http://schemas.microsoft.com/office/drawing/2014/main" id="{04D09008-9CDC-16F5-980F-FC3ED23A116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67277" y="3008889"/>
            <a:ext cx="914400" cy="914400"/>
          </a:xfrm>
          <a:prstGeom prst="rect">
            <a:avLst/>
          </a:prstGeom>
        </p:spPr>
      </p:pic>
      <p:pic>
        <p:nvPicPr>
          <p:cNvPr id="75" name="Graphic 74" descr="Basketball with solid fill">
            <a:extLst>
              <a:ext uri="{FF2B5EF4-FFF2-40B4-BE49-F238E27FC236}">
                <a16:creationId xmlns:a16="http://schemas.microsoft.com/office/drawing/2014/main" id="{74645098-6E09-6A2F-5FAE-62CB255A806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65494" y="2770285"/>
            <a:ext cx="914400" cy="914400"/>
          </a:xfrm>
          <a:prstGeom prst="rect">
            <a:avLst/>
          </a:prstGeom>
        </p:spPr>
      </p:pic>
      <p:pic>
        <p:nvPicPr>
          <p:cNvPr id="76" name="Graphic 75" descr="Basketball with solid fill">
            <a:extLst>
              <a:ext uri="{FF2B5EF4-FFF2-40B4-BE49-F238E27FC236}">
                <a16:creationId xmlns:a16="http://schemas.microsoft.com/office/drawing/2014/main" id="{472210B3-7DFB-9214-C6A3-0C12F23B5A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17514" y="3196391"/>
            <a:ext cx="914400" cy="914400"/>
          </a:xfrm>
          <a:prstGeom prst="rect">
            <a:avLst/>
          </a:prstGeom>
        </p:spPr>
      </p:pic>
      <p:pic>
        <p:nvPicPr>
          <p:cNvPr id="77" name="Graphic 76" descr="Basketball with solid fill">
            <a:extLst>
              <a:ext uri="{FF2B5EF4-FFF2-40B4-BE49-F238E27FC236}">
                <a16:creationId xmlns:a16="http://schemas.microsoft.com/office/drawing/2014/main" id="{B1951A52-F549-7A3B-1836-EF29E9A4E8B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57426" y="9582656"/>
            <a:ext cx="914400" cy="914400"/>
          </a:xfrm>
          <a:prstGeom prst="rect">
            <a:avLst/>
          </a:prstGeom>
        </p:spPr>
      </p:pic>
      <p:pic>
        <p:nvPicPr>
          <p:cNvPr id="78" name="Graphic 77" descr="Basketball with solid fill">
            <a:extLst>
              <a:ext uri="{FF2B5EF4-FFF2-40B4-BE49-F238E27FC236}">
                <a16:creationId xmlns:a16="http://schemas.microsoft.com/office/drawing/2014/main" id="{956827AE-C882-26E9-006A-ACC76912A49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63297" y="7485912"/>
            <a:ext cx="914400" cy="914400"/>
          </a:xfrm>
          <a:prstGeom prst="rect">
            <a:avLst/>
          </a:prstGeom>
        </p:spPr>
      </p:pic>
      <p:pic>
        <p:nvPicPr>
          <p:cNvPr id="80" name="Graphic 79" descr="Basketball with solid fill">
            <a:extLst>
              <a:ext uri="{FF2B5EF4-FFF2-40B4-BE49-F238E27FC236}">
                <a16:creationId xmlns:a16="http://schemas.microsoft.com/office/drawing/2014/main" id="{4F6ED140-952E-FCC6-8399-ADB7CA0D195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22665" y="5348101"/>
            <a:ext cx="914400" cy="914400"/>
          </a:xfrm>
          <a:prstGeom prst="rect">
            <a:avLst/>
          </a:prstGeom>
        </p:spPr>
      </p:pic>
      <p:pic>
        <p:nvPicPr>
          <p:cNvPr id="81" name="Graphic 80" descr="Basketball with solid fill">
            <a:extLst>
              <a:ext uri="{FF2B5EF4-FFF2-40B4-BE49-F238E27FC236}">
                <a16:creationId xmlns:a16="http://schemas.microsoft.com/office/drawing/2014/main" id="{203111EE-FF3E-6951-85B0-078733E479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21290" y="7590159"/>
            <a:ext cx="914400" cy="914400"/>
          </a:xfrm>
          <a:prstGeom prst="rect">
            <a:avLst/>
          </a:prstGeom>
        </p:spPr>
      </p:pic>
      <p:pic>
        <p:nvPicPr>
          <p:cNvPr id="82" name="Graphic 81" descr="Basketball with solid fill">
            <a:extLst>
              <a:ext uri="{FF2B5EF4-FFF2-40B4-BE49-F238E27FC236}">
                <a16:creationId xmlns:a16="http://schemas.microsoft.com/office/drawing/2014/main" id="{3F80D9A8-34DD-30A8-5CE9-95CCB80F746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94405" y="7442831"/>
            <a:ext cx="914400" cy="914400"/>
          </a:xfrm>
          <a:prstGeom prst="rect">
            <a:avLst/>
          </a:prstGeom>
        </p:spPr>
      </p:pic>
      <p:pic>
        <p:nvPicPr>
          <p:cNvPr id="83" name="Graphic 82" descr="Basketball with solid fill">
            <a:extLst>
              <a:ext uri="{FF2B5EF4-FFF2-40B4-BE49-F238E27FC236}">
                <a16:creationId xmlns:a16="http://schemas.microsoft.com/office/drawing/2014/main" id="{395150E8-19B2-D234-6C38-31A1BFFFACB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3369" y="7783418"/>
            <a:ext cx="914400" cy="914400"/>
          </a:xfrm>
          <a:prstGeom prst="rect">
            <a:avLst/>
          </a:prstGeom>
        </p:spPr>
      </p:pic>
      <p:pic>
        <p:nvPicPr>
          <p:cNvPr id="84" name="Graphic 83" descr="Basketball with solid fill">
            <a:extLst>
              <a:ext uri="{FF2B5EF4-FFF2-40B4-BE49-F238E27FC236}">
                <a16:creationId xmlns:a16="http://schemas.microsoft.com/office/drawing/2014/main" id="{EED92C0F-078C-70BD-1912-9CD64B9355F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63494" y="8417610"/>
            <a:ext cx="914400" cy="914400"/>
          </a:xfrm>
          <a:prstGeom prst="rect">
            <a:avLst/>
          </a:prstGeom>
        </p:spPr>
      </p:pic>
      <p:pic>
        <p:nvPicPr>
          <p:cNvPr id="85" name="Graphic 84" descr="Basketball with solid fill">
            <a:extLst>
              <a:ext uri="{FF2B5EF4-FFF2-40B4-BE49-F238E27FC236}">
                <a16:creationId xmlns:a16="http://schemas.microsoft.com/office/drawing/2014/main" id="{AEFB2F78-C47D-C645-A63C-C4A1D520175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84318" y="8409920"/>
            <a:ext cx="914400" cy="914400"/>
          </a:xfrm>
          <a:prstGeom prst="rect">
            <a:avLst/>
          </a:prstGeom>
        </p:spPr>
      </p:pic>
      <p:pic>
        <p:nvPicPr>
          <p:cNvPr id="86" name="Graphic 85" descr="Basketball with solid fill">
            <a:extLst>
              <a:ext uri="{FF2B5EF4-FFF2-40B4-BE49-F238E27FC236}">
                <a16:creationId xmlns:a16="http://schemas.microsoft.com/office/drawing/2014/main" id="{B5960F41-B274-E4DA-329E-F74D924DC32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0753" y="6396006"/>
            <a:ext cx="914400" cy="914400"/>
          </a:xfrm>
          <a:prstGeom prst="rect">
            <a:avLst/>
          </a:prstGeom>
        </p:spPr>
      </p:pic>
      <p:pic>
        <p:nvPicPr>
          <p:cNvPr id="87" name="Graphic 86" descr="Basketball with solid fill">
            <a:extLst>
              <a:ext uri="{FF2B5EF4-FFF2-40B4-BE49-F238E27FC236}">
                <a16:creationId xmlns:a16="http://schemas.microsoft.com/office/drawing/2014/main" id="{2B775C79-6EA5-A331-8234-C9879C734F5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50465" y="8082039"/>
            <a:ext cx="914400" cy="914400"/>
          </a:xfrm>
          <a:prstGeom prst="rect">
            <a:avLst/>
          </a:prstGeom>
        </p:spPr>
      </p:pic>
      <p:sp>
        <p:nvSpPr>
          <p:cNvPr id="4" name="TextBox 3">
            <a:extLst>
              <a:ext uri="{FF2B5EF4-FFF2-40B4-BE49-F238E27FC236}">
                <a16:creationId xmlns:a16="http://schemas.microsoft.com/office/drawing/2014/main" id="{29BF4E49-EC8C-BA76-4947-171886335D14}"/>
              </a:ext>
            </a:extLst>
          </p:cNvPr>
          <p:cNvSpPr txBox="1"/>
          <p:nvPr/>
        </p:nvSpPr>
        <p:spPr>
          <a:xfrm>
            <a:off x="15378302" y="3492966"/>
            <a:ext cx="164628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006D64"/>
                </a:solidFill>
                <a:effectLst/>
                <a:uFillTx/>
                <a:latin typeface="+mn-lt"/>
                <a:ea typeface="+mn-ea"/>
                <a:cs typeface="+mn-cs"/>
                <a:sym typeface="Helvetica Neue"/>
              </a:rPr>
              <a:t>K=5</a:t>
            </a:r>
          </a:p>
        </p:txBody>
      </p:sp>
      <p:grpSp>
        <p:nvGrpSpPr>
          <p:cNvPr id="6" name="Group">
            <a:extLst>
              <a:ext uri="{FF2B5EF4-FFF2-40B4-BE49-F238E27FC236}">
                <a16:creationId xmlns:a16="http://schemas.microsoft.com/office/drawing/2014/main" id="{92998B69-5172-D1F5-518F-0E5869689881}"/>
              </a:ext>
            </a:extLst>
          </p:cNvPr>
          <p:cNvGrpSpPr/>
          <p:nvPr/>
        </p:nvGrpSpPr>
        <p:grpSpPr>
          <a:xfrm>
            <a:off x="14470028" y="1996788"/>
            <a:ext cx="4428825" cy="1467450"/>
            <a:chOff x="636698" y="1368555"/>
            <a:chExt cx="4428824" cy="1467449"/>
          </a:xfrm>
        </p:grpSpPr>
        <p:sp>
          <p:nvSpPr>
            <p:cNvPr id="9" name="a hyperparameter">
              <a:extLst>
                <a:ext uri="{FF2B5EF4-FFF2-40B4-BE49-F238E27FC236}">
                  <a16:creationId xmlns:a16="http://schemas.microsoft.com/office/drawing/2014/main" id="{BBC439DD-1649-F342-A83C-EEC2D7F70F6C}"/>
                </a:ext>
              </a:extLst>
            </p:cNvPr>
            <p:cNvSpPr txBox="1"/>
            <p:nvPr/>
          </p:nvSpPr>
          <p:spPr>
            <a:xfrm>
              <a:off x="636698" y="1368555"/>
              <a:ext cx="4428824" cy="5231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900">
                  <a:solidFill>
                    <a:schemeClr val="accent4">
                      <a:hueOff val="-1247790"/>
                      <a:lumOff val="-12326"/>
                    </a:schemeClr>
                  </a:solidFill>
                  <a:latin typeface="Helvetica Neue Medium"/>
                  <a:ea typeface="Helvetica Neue Medium"/>
                  <a:cs typeface="Helvetica Neue Medium"/>
                  <a:sym typeface="Helvetica Neue Medium"/>
                </a:defRPr>
              </a:pPr>
              <a:r>
                <a:rPr dirty="0"/>
                <a:t>a</a:t>
              </a:r>
              <a:r>
                <a:rPr lang="en-US" dirty="0"/>
                <a:t>nother </a:t>
              </a:r>
              <a:r>
                <a:rPr b="1" dirty="0">
                  <a:latin typeface="+mn-lt"/>
                  <a:ea typeface="+mn-ea"/>
                  <a:cs typeface="+mn-cs"/>
                  <a:sym typeface="Helvetica Neue"/>
                </a:rPr>
                <a:t>hyperparameter</a:t>
              </a:r>
            </a:p>
          </p:txBody>
        </p:sp>
        <p:pic>
          <p:nvPicPr>
            <p:cNvPr id="10" name="Line Line" descr="Line Line">
              <a:extLst>
                <a:ext uri="{FF2B5EF4-FFF2-40B4-BE49-F238E27FC236}">
                  <a16:creationId xmlns:a16="http://schemas.microsoft.com/office/drawing/2014/main" id="{D46EA65A-5776-DD32-0766-FD01C6F4538B}"/>
                </a:ext>
              </a:extLst>
            </p:cNvPr>
            <p:cNvPicPr>
              <a:picLocks/>
            </p:cNvPicPr>
            <p:nvPr/>
          </p:nvPicPr>
          <p:blipFill>
            <a:blip r:embed="rId8"/>
            <a:stretch>
              <a:fillRect/>
            </a:stretch>
          </p:blipFill>
          <p:spPr>
            <a:xfrm rot="6226398">
              <a:off x="2354350" y="2161926"/>
              <a:ext cx="993520" cy="354636"/>
            </a:xfrm>
            <a:prstGeom prst="rect">
              <a:avLst/>
            </a:prstGeom>
            <a:effectLst/>
          </p:spPr>
        </p:pic>
      </p:grpSp>
      <p:cxnSp>
        <p:nvCxnSpPr>
          <p:cNvPr id="12" name="Straight Connector 11">
            <a:extLst>
              <a:ext uri="{FF2B5EF4-FFF2-40B4-BE49-F238E27FC236}">
                <a16:creationId xmlns:a16="http://schemas.microsoft.com/office/drawing/2014/main" id="{4AC0687D-53A4-4043-A07C-A55FE5D06372}"/>
              </a:ext>
            </a:extLst>
          </p:cNvPr>
          <p:cNvCxnSpPr>
            <a:cxnSpLocks/>
          </p:cNvCxnSpPr>
          <p:nvPr/>
        </p:nvCxnSpPr>
        <p:spPr>
          <a:xfrm flipH="1" flipV="1">
            <a:off x="9350115" y="7899816"/>
            <a:ext cx="54661" cy="622966"/>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77ADBB50-81B7-63FA-2987-0F8F1E108A4C}"/>
              </a:ext>
            </a:extLst>
          </p:cNvPr>
          <p:cNvCxnSpPr>
            <a:cxnSpLocks/>
          </p:cNvCxnSpPr>
          <p:nvPr/>
        </p:nvCxnSpPr>
        <p:spPr>
          <a:xfrm flipV="1">
            <a:off x="8741518" y="8504408"/>
            <a:ext cx="659914" cy="36271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4B02EC04-8D7B-8CB3-FDD0-C82ABD2F2DD6}"/>
              </a:ext>
            </a:extLst>
          </p:cNvPr>
          <p:cNvCxnSpPr>
            <a:cxnSpLocks/>
          </p:cNvCxnSpPr>
          <p:nvPr/>
        </p:nvCxnSpPr>
        <p:spPr>
          <a:xfrm flipH="1">
            <a:off x="9402831" y="6949462"/>
            <a:ext cx="434263" cy="1539774"/>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AB0D5A92-524D-462E-5991-4D692A1F7D6A}"/>
              </a:ext>
            </a:extLst>
          </p:cNvPr>
          <p:cNvCxnSpPr>
            <a:cxnSpLocks/>
          </p:cNvCxnSpPr>
          <p:nvPr/>
        </p:nvCxnSpPr>
        <p:spPr>
          <a:xfrm flipH="1">
            <a:off x="9416002" y="7943112"/>
            <a:ext cx="1407103" cy="554999"/>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B1417C77-D3C0-2EBE-D789-859F530FAFC3}"/>
              </a:ext>
            </a:extLst>
          </p:cNvPr>
          <p:cNvCxnSpPr>
            <a:cxnSpLocks/>
          </p:cNvCxnSpPr>
          <p:nvPr/>
        </p:nvCxnSpPr>
        <p:spPr>
          <a:xfrm>
            <a:off x="9412658" y="8486509"/>
            <a:ext cx="601968" cy="1553347"/>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pic>
        <p:nvPicPr>
          <p:cNvPr id="28" name="Graphic 27" descr="Basketball with solid fill">
            <a:extLst>
              <a:ext uri="{FF2B5EF4-FFF2-40B4-BE49-F238E27FC236}">
                <a16:creationId xmlns:a16="http://schemas.microsoft.com/office/drawing/2014/main" id="{369657BA-D72D-D6CB-3400-8738B17CC23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2745" y="9661982"/>
            <a:ext cx="914400" cy="914400"/>
          </a:xfrm>
          <a:prstGeom prst="rect">
            <a:avLst/>
          </a:prstGeom>
        </p:spPr>
      </p:pic>
      <p:pic>
        <p:nvPicPr>
          <p:cNvPr id="29" name="Graphic 28" descr="Basketball with solid fill">
            <a:extLst>
              <a:ext uri="{FF2B5EF4-FFF2-40B4-BE49-F238E27FC236}">
                <a16:creationId xmlns:a16="http://schemas.microsoft.com/office/drawing/2014/main" id="{BBDD480C-D21F-9922-05D0-9277391591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8265" y="8583183"/>
            <a:ext cx="914400" cy="914400"/>
          </a:xfrm>
          <a:prstGeom prst="rect">
            <a:avLst/>
          </a:prstGeom>
        </p:spPr>
      </p:pic>
      <p:sp>
        <p:nvSpPr>
          <p:cNvPr id="30" name="TextBox 29">
            <a:extLst>
              <a:ext uri="{FF2B5EF4-FFF2-40B4-BE49-F238E27FC236}">
                <a16:creationId xmlns:a16="http://schemas.microsoft.com/office/drawing/2014/main" id="{610A6FA7-28AE-A912-787F-7E3952D314C4}"/>
              </a:ext>
            </a:extLst>
          </p:cNvPr>
          <p:cNvSpPr txBox="1"/>
          <p:nvPr/>
        </p:nvSpPr>
        <p:spPr>
          <a:xfrm>
            <a:off x="16381823" y="7989017"/>
            <a:ext cx="2047606"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chemeClr val="accent3"/>
                </a:solidFill>
                <a:effectLst/>
                <a:uFillTx/>
                <a:latin typeface="+mn-lt"/>
                <a:ea typeface="+mn-ea"/>
                <a:cs typeface="+mn-cs"/>
                <a:sym typeface="Helvetica Neue"/>
              </a:rPr>
              <a:t>Buy</a:t>
            </a:r>
          </a:p>
        </p:txBody>
      </p:sp>
      <p:sp>
        <p:nvSpPr>
          <p:cNvPr id="2" name="Google Shape;403;p55">
            <a:extLst>
              <a:ext uri="{FF2B5EF4-FFF2-40B4-BE49-F238E27FC236}">
                <a16:creationId xmlns:a16="http://schemas.microsoft.com/office/drawing/2014/main" id="{87DBF868-1A91-E1A2-528E-F86F4A1FD588}"/>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66</a:t>
            </a:fld>
            <a:endParaRPr lang="en" dirty="0">
              <a:solidFill>
                <a:srgbClr val="004C7F"/>
              </a:solidFill>
              <a:latin typeface="Lato"/>
              <a:ea typeface="Lato"/>
              <a:cs typeface="Lato"/>
              <a:sym typeface="Lato"/>
            </a:endParaRPr>
          </a:p>
        </p:txBody>
      </p:sp>
      <p:sp>
        <p:nvSpPr>
          <p:cNvPr id="3" name="TextBox 2">
            <a:extLst>
              <a:ext uri="{FF2B5EF4-FFF2-40B4-BE49-F238E27FC236}">
                <a16:creationId xmlns:a16="http://schemas.microsoft.com/office/drawing/2014/main" id="{A16B7DFA-EA65-2C12-5B7B-556522AE00F1}"/>
              </a:ext>
            </a:extLst>
          </p:cNvPr>
          <p:cNvSpPr txBox="1"/>
          <p:nvPr/>
        </p:nvSpPr>
        <p:spPr>
          <a:xfrm>
            <a:off x="228601" y="228844"/>
            <a:ext cx="775853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4C7F"/>
                </a:solidFill>
                <a:effectLst/>
                <a:uFillTx/>
                <a:latin typeface="+mn-lt"/>
                <a:ea typeface="+mn-ea"/>
                <a:cs typeface="+mn-cs"/>
                <a:sym typeface="Helvetica Neue"/>
              </a:rPr>
              <a:t>K Nearest Neighbors</a:t>
            </a:r>
          </a:p>
        </p:txBody>
      </p:sp>
    </p:spTree>
    <p:extLst>
      <p:ext uri="{BB962C8B-B14F-4D97-AF65-F5344CB8AC3E}">
        <p14:creationId xmlns:p14="http://schemas.microsoft.com/office/powerpoint/2010/main" val="29325665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advAuto="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a:extLst>
              <a:ext uri="{FF2B5EF4-FFF2-40B4-BE49-F238E27FC236}">
                <a16:creationId xmlns:a16="http://schemas.microsoft.com/office/drawing/2014/main" id="{2FCB5AD5-30DB-E138-C515-0993C2A21B86}"/>
              </a:ext>
            </a:extLst>
          </p:cNvPr>
          <p:cNvSpPr/>
          <p:nvPr/>
        </p:nvSpPr>
        <p:spPr>
          <a:xfrm flipV="1">
            <a:off x="2467085" y="2557481"/>
            <a:ext cx="1" cy="9817517"/>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8" name="Line">
            <a:extLst>
              <a:ext uri="{FF2B5EF4-FFF2-40B4-BE49-F238E27FC236}">
                <a16:creationId xmlns:a16="http://schemas.microsoft.com/office/drawing/2014/main" id="{65CDC8B2-2A2C-3C4A-3A56-E326CDF7C531}"/>
              </a:ext>
            </a:extLst>
          </p:cNvPr>
          <p:cNvSpPr/>
          <p:nvPr/>
        </p:nvSpPr>
        <p:spPr>
          <a:xfrm flipH="1" flipV="1">
            <a:off x="1586633" y="11669490"/>
            <a:ext cx="12541049"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6" name="Comfort">
            <a:extLst>
              <a:ext uri="{FF2B5EF4-FFF2-40B4-BE49-F238E27FC236}">
                <a16:creationId xmlns:a16="http://schemas.microsoft.com/office/drawing/2014/main" id="{145BF760-6C85-19AF-2EC6-74CA76337D21}"/>
              </a:ext>
            </a:extLst>
          </p:cNvPr>
          <p:cNvSpPr txBox="1"/>
          <p:nvPr/>
        </p:nvSpPr>
        <p:spPr>
          <a:xfrm>
            <a:off x="1221946" y="2656144"/>
            <a:ext cx="1088439"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rPr lang="en-US" dirty="0"/>
              <a:t>Radius</a:t>
            </a:r>
            <a:endParaRPr dirty="0"/>
          </a:p>
        </p:txBody>
      </p:sp>
      <p:sp>
        <p:nvSpPr>
          <p:cNvPr id="17" name="Fashion">
            <a:extLst>
              <a:ext uri="{FF2B5EF4-FFF2-40B4-BE49-F238E27FC236}">
                <a16:creationId xmlns:a16="http://schemas.microsoft.com/office/drawing/2014/main" id="{17382A55-0E36-4AB9-4FDC-FD66939DC8F8}"/>
              </a:ext>
            </a:extLst>
          </p:cNvPr>
          <p:cNvSpPr txBox="1"/>
          <p:nvPr/>
        </p:nvSpPr>
        <p:spPr>
          <a:xfrm>
            <a:off x="12550434" y="11917484"/>
            <a:ext cx="1768113"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rPr lang="en-US" dirty="0"/>
              <a:t>Bounciness</a:t>
            </a:r>
            <a:endParaRPr dirty="0"/>
          </a:p>
        </p:txBody>
      </p:sp>
      <p:pic>
        <p:nvPicPr>
          <p:cNvPr id="56" name="Graphic 55" descr="Basketball with solid fill">
            <a:extLst>
              <a:ext uri="{FF2B5EF4-FFF2-40B4-BE49-F238E27FC236}">
                <a16:creationId xmlns:a16="http://schemas.microsoft.com/office/drawing/2014/main" id="{8D5C97BF-5A26-C2C0-0625-D91FECEF050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48597" y="7154510"/>
            <a:ext cx="914400" cy="914400"/>
          </a:xfrm>
          <a:prstGeom prst="rect">
            <a:avLst/>
          </a:prstGeom>
        </p:spPr>
      </p:pic>
      <p:pic>
        <p:nvPicPr>
          <p:cNvPr id="57" name="Graphic 56" descr="Basketball with solid fill">
            <a:extLst>
              <a:ext uri="{FF2B5EF4-FFF2-40B4-BE49-F238E27FC236}">
                <a16:creationId xmlns:a16="http://schemas.microsoft.com/office/drawing/2014/main" id="{4333F254-9561-B079-7166-FA13AAAF3F5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90805" y="3311401"/>
            <a:ext cx="914400" cy="914400"/>
          </a:xfrm>
          <a:prstGeom prst="rect">
            <a:avLst/>
          </a:prstGeom>
        </p:spPr>
      </p:pic>
      <p:pic>
        <p:nvPicPr>
          <p:cNvPr id="58" name="Graphic 57" descr="Basketball with solid fill">
            <a:extLst>
              <a:ext uri="{FF2B5EF4-FFF2-40B4-BE49-F238E27FC236}">
                <a16:creationId xmlns:a16="http://schemas.microsoft.com/office/drawing/2014/main" id="{0B04A961-4AB6-7D6F-DEF5-5CFE1DF5B67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8856" y="6014233"/>
            <a:ext cx="914400" cy="914400"/>
          </a:xfrm>
          <a:prstGeom prst="rect">
            <a:avLst/>
          </a:prstGeom>
        </p:spPr>
      </p:pic>
      <p:pic>
        <p:nvPicPr>
          <p:cNvPr id="59" name="Graphic 58" descr="Basketball with solid fill">
            <a:extLst>
              <a:ext uri="{FF2B5EF4-FFF2-40B4-BE49-F238E27FC236}">
                <a16:creationId xmlns:a16="http://schemas.microsoft.com/office/drawing/2014/main" id="{74468550-50C5-3345-3316-EC462B1A0D2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80895" y="5315871"/>
            <a:ext cx="914400" cy="914400"/>
          </a:xfrm>
          <a:prstGeom prst="rect">
            <a:avLst/>
          </a:prstGeom>
        </p:spPr>
      </p:pic>
      <p:pic>
        <p:nvPicPr>
          <p:cNvPr id="60" name="Graphic 59" descr="Basketball with solid fill">
            <a:extLst>
              <a:ext uri="{FF2B5EF4-FFF2-40B4-BE49-F238E27FC236}">
                <a16:creationId xmlns:a16="http://schemas.microsoft.com/office/drawing/2014/main" id="{03AD7259-DBD5-2B25-C8CD-98280C850FD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72319" y="5130872"/>
            <a:ext cx="914400" cy="914400"/>
          </a:xfrm>
          <a:prstGeom prst="rect">
            <a:avLst/>
          </a:prstGeom>
        </p:spPr>
      </p:pic>
      <p:pic>
        <p:nvPicPr>
          <p:cNvPr id="61" name="Graphic 60" descr="Basketball with solid fill">
            <a:extLst>
              <a:ext uri="{FF2B5EF4-FFF2-40B4-BE49-F238E27FC236}">
                <a16:creationId xmlns:a16="http://schemas.microsoft.com/office/drawing/2014/main" id="{7595C266-32AE-E463-B158-43DF8951657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0412" y="6869018"/>
            <a:ext cx="914400" cy="914400"/>
          </a:xfrm>
          <a:prstGeom prst="rect">
            <a:avLst/>
          </a:prstGeom>
        </p:spPr>
      </p:pic>
      <p:pic>
        <p:nvPicPr>
          <p:cNvPr id="62" name="Graphic 61" descr="Basketball with solid fill">
            <a:extLst>
              <a:ext uri="{FF2B5EF4-FFF2-40B4-BE49-F238E27FC236}">
                <a16:creationId xmlns:a16="http://schemas.microsoft.com/office/drawing/2014/main" id="{763B2ABF-6DAF-4260-1707-4741425C92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79894" y="6492262"/>
            <a:ext cx="914400" cy="914400"/>
          </a:xfrm>
          <a:prstGeom prst="rect">
            <a:avLst/>
          </a:prstGeom>
        </p:spPr>
      </p:pic>
      <p:pic>
        <p:nvPicPr>
          <p:cNvPr id="63" name="Graphic 62" descr="Basketball with solid fill">
            <a:extLst>
              <a:ext uri="{FF2B5EF4-FFF2-40B4-BE49-F238E27FC236}">
                <a16:creationId xmlns:a16="http://schemas.microsoft.com/office/drawing/2014/main" id="{01ADC093-30F4-5DA5-EC8C-32BA455C105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26330" y="5403731"/>
            <a:ext cx="914400" cy="914400"/>
          </a:xfrm>
          <a:prstGeom prst="rect">
            <a:avLst/>
          </a:prstGeom>
        </p:spPr>
      </p:pic>
      <p:pic>
        <p:nvPicPr>
          <p:cNvPr id="64" name="Graphic 63" descr="Basketball with solid fill">
            <a:extLst>
              <a:ext uri="{FF2B5EF4-FFF2-40B4-BE49-F238E27FC236}">
                <a16:creationId xmlns:a16="http://schemas.microsoft.com/office/drawing/2014/main" id="{9F8E5090-FE4A-D635-271D-E183D0A87E6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2745" y="9661982"/>
            <a:ext cx="914400" cy="914400"/>
          </a:xfrm>
          <a:prstGeom prst="rect">
            <a:avLst/>
          </a:prstGeom>
        </p:spPr>
      </p:pic>
      <p:pic>
        <p:nvPicPr>
          <p:cNvPr id="65" name="Graphic 64" descr="Basketball with solid fill">
            <a:extLst>
              <a:ext uri="{FF2B5EF4-FFF2-40B4-BE49-F238E27FC236}">
                <a16:creationId xmlns:a16="http://schemas.microsoft.com/office/drawing/2014/main" id="{FCEF4216-6CE0-238C-307B-F53B317EF55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8360" y="8631360"/>
            <a:ext cx="914400" cy="914400"/>
          </a:xfrm>
          <a:prstGeom prst="rect">
            <a:avLst/>
          </a:prstGeom>
        </p:spPr>
      </p:pic>
      <p:pic>
        <p:nvPicPr>
          <p:cNvPr id="66" name="Graphic 65" descr="Basketball with solid fill">
            <a:extLst>
              <a:ext uri="{FF2B5EF4-FFF2-40B4-BE49-F238E27FC236}">
                <a16:creationId xmlns:a16="http://schemas.microsoft.com/office/drawing/2014/main" id="{16AE9765-968C-1036-DD58-1181311B3CB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734242" y="9733639"/>
            <a:ext cx="914400" cy="914400"/>
          </a:xfrm>
          <a:prstGeom prst="rect">
            <a:avLst/>
          </a:prstGeom>
        </p:spPr>
      </p:pic>
      <p:pic>
        <p:nvPicPr>
          <p:cNvPr id="67" name="Graphic 66" descr="Basketball with solid fill">
            <a:extLst>
              <a:ext uri="{FF2B5EF4-FFF2-40B4-BE49-F238E27FC236}">
                <a16:creationId xmlns:a16="http://schemas.microsoft.com/office/drawing/2014/main" id="{3D8C5DEA-67D5-7807-C7B6-4E844F39704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3950" y="4449421"/>
            <a:ext cx="914400" cy="914400"/>
          </a:xfrm>
          <a:prstGeom prst="rect">
            <a:avLst/>
          </a:prstGeom>
        </p:spPr>
      </p:pic>
      <p:pic>
        <p:nvPicPr>
          <p:cNvPr id="68" name="Graphic 67" descr="Basketball with solid fill">
            <a:extLst>
              <a:ext uri="{FF2B5EF4-FFF2-40B4-BE49-F238E27FC236}">
                <a16:creationId xmlns:a16="http://schemas.microsoft.com/office/drawing/2014/main" id="{739BB790-AE72-090E-7B79-39F1A07CCE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6687" y="3928668"/>
            <a:ext cx="914400" cy="914400"/>
          </a:xfrm>
          <a:prstGeom prst="rect">
            <a:avLst/>
          </a:prstGeom>
        </p:spPr>
      </p:pic>
      <p:pic>
        <p:nvPicPr>
          <p:cNvPr id="69" name="Graphic 68" descr="Basketball with solid fill">
            <a:extLst>
              <a:ext uri="{FF2B5EF4-FFF2-40B4-BE49-F238E27FC236}">
                <a16:creationId xmlns:a16="http://schemas.microsoft.com/office/drawing/2014/main" id="{7E65F073-B6AD-9A3D-04B7-D5E23B668C8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63297" y="4793774"/>
            <a:ext cx="914400" cy="914400"/>
          </a:xfrm>
          <a:prstGeom prst="rect">
            <a:avLst/>
          </a:prstGeom>
        </p:spPr>
      </p:pic>
      <p:pic>
        <p:nvPicPr>
          <p:cNvPr id="70" name="Graphic 69" descr="Basketball with solid fill">
            <a:extLst>
              <a:ext uri="{FF2B5EF4-FFF2-40B4-BE49-F238E27FC236}">
                <a16:creationId xmlns:a16="http://schemas.microsoft.com/office/drawing/2014/main" id="{097EDEE6-2A8F-E365-461B-3276FD809A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35109" y="5943600"/>
            <a:ext cx="914400" cy="914400"/>
          </a:xfrm>
          <a:prstGeom prst="rect">
            <a:avLst/>
          </a:prstGeom>
        </p:spPr>
      </p:pic>
      <p:pic>
        <p:nvPicPr>
          <p:cNvPr id="71" name="Graphic 70" descr="Basketball with solid fill">
            <a:extLst>
              <a:ext uri="{FF2B5EF4-FFF2-40B4-BE49-F238E27FC236}">
                <a16:creationId xmlns:a16="http://schemas.microsoft.com/office/drawing/2014/main" id="{B251127A-D377-0B17-D6B3-77EE721BAA6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03532" y="9996586"/>
            <a:ext cx="914400" cy="914400"/>
          </a:xfrm>
          <a:prstGeom prst="rect">
            <a:avLst/>
          </a:prstGeom>
        </p:spPr>
      </p:pic>
      <p:pic>
        <p:nvPicPr>
          <p:cNvPr id="72" name="Graphic 71" descr="Basketball with solid fill">
            <a:extLst>
              <a:ext uri="{FF2B5EF4-FFF2-40B4-BE49-F238E27FC236}">
                <a16:creationId xmlns:a16="http://schemas.microsoft.com/office/drawing/2014/main" id="{29E3627C-299E-2F4D-4AA5-33546A4CC80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52803" y="9437032"/>
            <a:ext cx="914400" cy="914400"/>
          </a:xfrm>
          <a:prstGeom prst="rect">
            <a:avLst/>
          </a:prstGeom>
        </p:spPr>
      </p:pic>
      <p:pic>
        <p:nvPicPr>
          <p:cNvPr id="73" name="Graphic 72" descr="Basketball with solid fill">
            <a:extLst>
              <a:ext uri="{FF2B5EF4-FFF2-40B4-BE49-F238E27FC236}">
                <a16:creationId xmlns:a16="http://schemas.microsoft.com/office/drawing/2014/main" id="{356ED654-B4BD-6A22-6A29-F989EAB887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51340" y="4727214"/>
            <a:ext cx="914400" cy="914400"/>
          </a:xfrm>
          <a:prstGeom prst="rect">
            <a:avLst/>
          </a:prstGeom>
        </p:spPr>
      </p:pic>
      <p:pic>
        <p:nvPicPr>
          <p:cNvPr id="74" name="Graphic 73" descr="Basketball with solid fill">
            <a:extLst>
              <a:ext uri="{FF2B5EF4-FFF2-40B4-BE49-F238E27FC236}">
                <a16:creationId xmlns:a16="http://schemas.microsoft.com/office/drawing/2014/main" id="{04D09008-9CDC-16F5-980F-FC3ED23A116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67277" y="3008889"/>
            <a:ext cx="914400" cy="914400"/>
          </a:xfrm>
          <a:prstGeom prst="rect">
            <a:avLst/>
          </a:prstGeom>
        </p:spPr>
      </p:pic>
      <p:pic>
        <p:nvPicPr>
          <p:cNvPr id="75" name="Graphic 74" descr="Basketball with solid fill">
            <a:extLst>
              <a:ext uri="{FF2B5EF4-FFF2-40B4-BE49-F238E27FC236}">
                <a16:creationId xmlns:a16="http://schemas.microsoft.com/office/drawing/2014/main" id="{74645098-6E09-6A2F-5FAE-62CB255A806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65494" y="2770285"/>
            <a:ext cx="914400" cy="914400"/>
          </a:xfrm>
          <a:prstGeom prst="rect">
            <a:avLst/>
          </a:prstGeom>
        </p:spPr>
      </p:pic>
      <p:pic>
        <p:nvPicPr>
          <p:cNvPr id="76" name="Graphic 75" descr="Basketball with solid fill">
            <a:extLst>
              <a:ext uri="{FF2B5EF4-FFF2-40B4-BE49-F238E27FC236}">
                <a16:creationId xmlns:a16="http://schemas.microsoft.com/office/drawing/2014/main" id="{472210B3-7DFB-9214-C6A3-0C12F23B5A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17514" y="3196391"/>
            <a:ext cx="914400" cy="914400"/>
          </a:xfrm>
          <a:prstGeom prst="rect">
            <a:avLst/>
          </a:prstGeom>
        </p:spPr>
      </p:pic>
      <p:pic>
        <p:nvPicPr>
          <p:cNvPr id="77" name="Graphic 76" descr="Basketball with solid fill">
            <a:extLst>
              <a:ext uri="{FF2B5EF4-FFF2-40B4-BE49-F238E27FC236}">
                <a16:creationId xmlns:a16="http://schemas.microsoft.com/office/drawing/2014/main" id="{B1951A52-F549-7A3B-1836-EF29E9A4E8B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57426" y="9582656"/>
            <a:ext cx="914400" cy="914400"/>
          </a:xfrm>
          <a:prstGeom prst="rect">
            <a:avLst/>
          </a:prstGeom>
        </p:spPr>
      </p:pic>
      <p:pic>
        <p:nvPicPr>
          <p:cNvPr id="78" name="Graphic 77" descr="Basketball with solid fill">
            <a:extLst>
              <a:ext uri="{FF2B5EF4-FFF2-40B4-BE49-F238E27FC236}">
                <a16:creationId xmlns:a16="http://schemas.microsoft.com/office/drawing/2014/main" id="{956827AE-C882-26E9-006A-ACC76912A49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63297" y="7485912"/>
            <a:ext cx="914400" cy="914400"/>
          </a:xfrm>
          <a:prstGeom prst="rect">
            <a:avLst/>
          </a:prstGeom>
        </p:spPr>
      </p:pic>
      <p:pic>
        <p:nvPicPr>
          <p:cNvPr id="79" name="Graphic 78" descr="Basketball with solid fill">
            <a:extLst>
              <a:ext uri="{FF2B5EF4-FFF2-40B4-BE49-F238E27FC236}">
                <a16:creationId xmlns:a16="http://schemas.microsoft.com/office/drawing/2014/main" id="{70218619-B3CF-3B4D-2707-C05FBE29323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8265" y="8583183"/>
            <a:ext cx="914400" cy="914400"/>
          </a:xfrm>
          <a:prstGeom prst="rect">
            <a:avLst/>
          </a:prstGeom>
        </p:spPr>
      </p:pic>
      <p:pic>
        <p:nvPicPr>
          <p:cNvPr id="80" name="Graphic 79" descr="Basketball with solid fill">
            <a:extLst>
              <a:ext uri="{FF2B5EF4-FFF2-40B4-BE49-F238E27FC236}">
                <a16:creationId xmlns:a16="http://schemas.microsoft.com/office/drawing/2014/main" id="{4F6ED140-952E-FCC6-8399-ADB7CA0D195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22665" y="5348101"/>
            <a:ext cx="914400" cy="914400"/>
          </a:xfrm>
          <a:prstGeom prst="rect">
            <a:avLst/>
          </a:prstGeom>
        </p:spPr>
      </p:pic>
      <p:pic>
        <p:nvPicPr>
          <p:cNvPr id="81" name="Graphic 80" descr="Basketball with solid fill">
            <a:extLst>
              <a:ext uri="{FF2B5EF4-FFF2-40B4-BE49-F238E27FC236}">
                <a16:creationId xmlns:a16="http://schemas.microsoft.com/office/drawing/2014/main" id="{203111EE-FF3E-6951-85B0-078733E479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21290" y="7590159"/>
            <a:ext cx="914400" cy="914400"/>
          </a:xfrm>
          <a:prstGeom prst="rect">
            <a:avLst/>
          </a:prstGeom>
        </p:spPr>
      </p:pic>
      <p:pic>
        <p:nvPicPr>
          <p:cNvPr id="82" name="Graphic 81" descr="Basketball with solid fill">
            <a:extLst>
              <a:ext uri="{FF2B5EF4-FFF2-40B4-BE49-F238E27FC236}">
                <a16:creationId xmlns:a16="http://schemas.microsoft.com/office/drawing/2014/main" id="{3F80D9A8-34DD-30A8-5CE9-95CCB80F746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94405" y="7442831"/>
            <a:ext cx="914400" cy="914400"/>
          </a:xfrm>
          <a:prstGeom prst="rect">
            <a:avLst/>
          </a:prstGeom>
        </p:spPr>
      </p:pic>
      <p:pic>
        <p:nvPicPr>
          <p:cNvPr id="83" name="Graphic 82" descr="Basketball with solid fill">
            <a:extLst>
              <a:ext uri="{FF2B5EF4-FFF2-40B4-BE49-F238E27FC236}">
                <a16:creationId xmlns:a16="http://schemas.microsoft.com/office/drawing/2014/main" id="{395150E8-19B2-D234-6C38-31A1BFFFACB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3369" y="7783418"/>
            <a:ext cx="914400" cy="914400"/>
          </a:xfrm>
          <a:prstGeom prst="rect">
            <a:avLst/>
          </a:prstGeom>
        </p:spPr>
      </p:pic>
      <p:pic>
        <p:nvPicPr>
          <p:cNvPr id="84" name="Graphic 83" descr="Basketball with solid fill">
            <a:extLst>
              <a:ext uri="{FF2B5EF4-FFF2-40B4-BE49-F238E27FC236}">
                <a16:creationId xmlns:a16="http://schemas.microsoft.com/office/drawing/2014/main" id="{EED92C0F-078C-70BD-1912-9CD64B9355F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63494" y="8417610"/>
            <a:ext cx="914400" cy="914400"/>
          </a:xfrm>
          <a:prstGeom prst="rect">
            <a:avLst/>
          </a:prstGeom>
        </p:spPr>
      </p:pic>
      <p:pic>
        <p:nvPicPr>
          <p:cNvPr id="85" name="Graphic 84" descr="Basketball with solid fill">
            <a:extLst>
              <a:ext uri="{FF2B5EF4-FFF2-40B4-BE49-F238E27FC236}">
                <a16:creationId xmlns:a16="http://schemas.microsoft.com/office/drawing/2014/main" id="{AEFB2F78-C47D-C645-A63C-C4A1D520175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84318" y="8409920"/>
            <a:ext cx="914400" cy="914400"/>
          </a:xfrm>
          <a:prstGeom prst="rect">
            <a:avLst/>
          </a:prstGeom>
        </p:spPr>
      </p:pic>
      <p:pic>
        <p:nvPicPr>
          <p:cNvPr id="86" name="Graphic 85" descr="Basketball with solid fill">
            <a:extLst>
              <a:ext uri="{FF2B5EF4-FFF2-40B4-BE49-F238E27FC236}">
                <a16:creationId xmlns:a16="http://schemas.microsoft.com/office/drawing/2014/main" id="{B5960F41-B274-E4DA-329E-F74D924DC32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0753" y="6396006"/>
            <a:ext cx="914400" cy="914400"/>
          </a:xfrm>
          <a:prstGeom prst="rect">
            <a:avLst/>
          </a:prstGeom>
        </p:spPr>
      </p:pic>
      <p:pic>
        <p:nvPicPr>
          <p:cNvPr id="87" name="Graphic 86" descr="Basketball with solid fill">
            <a:extLst>
              <a:ext uri="{FF2B5EF4-FFF2-40B4-BE49-F238E27FC236}">
                <a16:creationId xmlns:a16="http://schemas.microsoft.com/office/drawing/2014/main" id="{2B775C79-6EA5-A331-8234-C9879C734F5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50465" y="8082039"/>
            <a:ext cx="914400" cy="914400"/>
          </a:xfrm>
          <a:prstGeom prst="rect">
            <a:avLst/>
          </a:prstGeom>
        </p:spPr>
      </p:pic>
      <p:sp>
        <p:nvSpPr>
          <p:cNvPr id="4" name="TextBox 3">
            <a:extLst>
              <a:ext uri="{FF2B5EF4-FFF2-40B4-BE49-F238E27FC236}">
                <a16:creationId xmlns:a16="http://schemas.microsoft.com/office/drawing/2014/main" id="{29BF4E49-EC8C-BA76-4947-171886335D14}"/>
              </a:ext>
            </a:extLst>
          </p:cNvPr>
          <p:cNvSpPr txBox="1"/>
          <p:nvPr/>
        </p:nvSpPr>
        <p:spPr>
          <a:xfrm>
            <a:off x="15378302" y="3492966"/>
            <a:ext cx="164628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006D64"/>
                </a:solidFill>
                <a:effectLst/>
                <a:uFillTx/>
                <a:latin typeface="+mn-lt"/>
                <a:ea typeface="+mn-ea"/>
                <a:cs typeface="+mn-cs"/>
                <a:sym typeface="Helvetica Neue"/>
              </a:rPr>
              <a:t>K=7</a:t>
            </a:r>
          </a:p>
        </p:txBody>
      </p:sp>
      <p:grpSp>
        <p:nvGrpSpPr>
          <p:cNvPr id="6" name="Group">
            <a:extLst>
              <a:ext uri="{FF2B5EF4-FFF2-40B4-BE49-F238E27FC236}">
                <a16:creationId xmlns:a16="http://schemas.microsoft.com/office/drawing/2014/main" id="{92998B69-5172-D1F5-518F-0E5869689881}"/>
              </a:ext>
            </a:extLst>
          </p:cNvPr>
          <p:cNvGrpSpPr/>
          <p:nvPr/>
        </p:nvGrpSpPr>
        <p:grpSpPr>
          <a:xfrm>
            <a:off x="14470028" y="1996788"/>
            <a:ext cx="4428825" cy="1467450"/>
            <a:chOff x="636698" y="1368555"/>
            <a:chExt cx="4428824" cy="1467449"/>
          </a:xfrm>
        </p:grpSpPr>
        <p:sp>
          <p:nvSpPr>
            <p:cNvPr id="9" name="a hyperparameter">
              <a:extLst>
                <a:ext uri="{FF2B5EF4-FFF2-40B4-BE49-F238E27FC236}">
                  <a16:creationId xmlns:a16="http://schemas.microsoft.com/office/drawing/2014/main" id="{BBC439DD-1649-F342-A83C-EEC2D7F70F6C}"/>
                </a:ext>
              </a:extLst>
            </p:cNvPr>
            <p:cNvSpPr txBox="1"/>
            <p:nvPr/>
          </p:nvSpPr>
          <p:spPr>
            <a:xfrm>
              <a:off x="636698" y="1368555"/>
              <a:ext cx="4428824" cy="5231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900">
                  <a:solidFill>
                    <a:schemeClr val="accent4">
                      <a:hueOff val="-1247790"/>
                      <a:lumOff val="-12326"/>
                    </a:schemeClr>
                  </a:solidFill>
                  <a:latin typeface="Helvetica Neue Medium"/>
                  <a:ea typeface="Helvetica Neue Medium"/>
                  <a:cs typeface="Helvetica Neue Medium"/>
                  <a:sym typeface="Helvetica Neue Medium"/>
                </a:defRPr>
              </a:pPr>
              <a:r>
                <a:rPr dirty="0"/>
                <a:t>a</a:t>
              </a:r>
              <a:r>
                <a:rPr lang="en-US" dirty="0"/>
                <a:t>nother </a:t>
              </a:r>
              <a:r>
                <a:rPr b="1" dirty="0">
                  <a:latin typeface="+mn-lt"/>
                  <a:ea typeface="+mn-ea"/>
                  <a:cs typeface="+mn-cs"/>
                  <a:sym typeface="Helvetica Neue"/>
                </a:rPr>
                <a:t>hyperparameter</a:t>
              </a:r>
            </a:p>
          </p:txBody>
        </p:sp>
        <p:pic>
          <p:nvPicPr>
            <p:cNvPr id="10" name="Line Line" descr="Line Line">
              <a:extLst>
                <a:ext uri="{FF2B5EF4-FFF2-40B4-BE49-F238E27FC236}">
                  <a16:creationId xmlns:a16="http://schemas.microsoft.com/office/drawing/2014/main" id="{D46EA65A-5776-DD32-0766-FD01C6F4538B}"/>
                </a:ext>
              </a:extLst>
            </p:cNvPr>
            <p:cNvPicPr>
              <a:picLocks/>
            </p:cNvPicPr>
            <p:nvPr/>
          </p:nvPicPr>
          <p:blipFill>
            <a:blip r:embed="rId8"/>
            <a:stretch>
              <a:fillRect/>
            </a:stretch>
          </p:blipFill>
          <p:spPr>
            <a:xfrm rot="6226398">
              <a:off x="2354350" y="2161926"/>
              <a:ext cx="993520" cy="354636"/>
            </a:xfrm>
            <a:prstGeom prst="rect">
              <a:avLst/>
            </a:prstGeom>
            <a:effectLst/>
          </p:spPr>
        </p:pic>
      </p:grpSp>
      <p:cxnSp>
        <p:nvCxnSpPr>
          <p:cNvPr id="12" name="Straight Connector 11">
            <a:extLst>
              <a:ext uri="{FF2B5EF4-FFF2-40B4-BE49-F238E27FC236}">
                <a16:creationId xmlns:a16="http://schemas.microsoft.com/office/drawing/2014/main" id="{4AC0687D-53A4-4043-A07C-A55FE5D06372}"/>
              </a:ext>
            </a:extLst>
          </p:cNvPr>
          <p:cNvCxnSpPr>
            <a:cxnSpLocks/>
          </p:cNvCxnSpPr>
          <p:nvPr/>
        </p:nvCxnSpPr>
        <p:spPr>
          <a:xfrm flipH="1" flipV="1">
            <a:off x="9350115" y="7899816"/>
            <a:ext cx="54661" cy="622966"/>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77ADBB50-81B7-63FA-2987-0F8F1E108A4C}"/>
              </a:ext>
            </a:extLst>
          </p:cNvPr>
          <p:cNvCxnSpPr>
            <a:cxnSpLocks/>
          </p:cNvCxnSpPr>
          <p:nvPr/>
        </p:nvCxnSpPr>
        <p:spPr>
          <a:xfrm flipV="1">
            <a:off x="8741518" y="8504408"/>
            <a:ext cx="659914" cy="36271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4B02EC04-8D7B-8CB3-FDD0-C82ABD2F2DD6}"/>
              </a:ext>
            </a:extLst>
          </p:cNvPr>
          <p:cNvCxnSpPr>
            <a:cxnSpLocks/>
          </p:cNvCxnSpPr>
          <p:nvPr/>
        </p:nvCxnSpPr>
        <p:spPr>
          <a:xfrm flipH="1">
            <a:off x="9402831" y="6949462"/>
            <a:ext cx="434263" cy="1539774"/>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AB0D5A92-524D-462E-5991-4D692A1F7D6A}"/>
              </a:ext>
            </a:extLst>
          </p:cNvPr>
          <p:cNvCxnSpPr>
            <a:cxnSpLocks/>
          </p:cNvCxnSpPr>
          <p:nvPr/>
        </p:nvCxnSpPr>
        <p:spPr>
          <a:xfrm flipH="1">
            <a:off x="9416002" y="7943112"/>
            <a:ext cx="1407103" cy="554999"/>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B1417C77-D3C0-2EBE-D789-859F530FAFC3}"/>
              </a:ext>
            </a:extLst>
          </p:cNvPr>
          <p:cNvCxnSpPr>
            <a:cxnSpLocks/>
          </p:cNvCxnSpPr>
          <p:nvPr/>
        </p:nvCxnSpPr>
        <p:spPr>
          <a:xfrm>
            <a:off x="9412658" y="8486509"/>
            <a:ext cx="601968" cy="1553347"/>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2" name="Straight Connector 1">
            <a:extLst>
              <a:ext uri="{FF2B5EF4-FFF2-40B4-BE49-F238E27FC236}">
                <a16:creationId xmlns:a16="http://schemas.microsoft.com/office/drawing/2014/main" id="{B20A841E-4884-7331-B445-6B965EC5495E}"/>
              </a:ext>
            </a:extLst>
          </p:cNvPr>
          <p:cNvCxnSpPr>
            <a:cxnSpLocks/>
          </p:cNvCxnSpPr>
          <p:nvPr/>
        </p:nvCxnSpPr>
        <p:spPr>
          <a:xfrm flipH="1">
            <a:off x="8452033" y="8493340"/>
            <a:ext cx="977010" cy="1621770"/>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5" name="Straight Connector 4">
            <a:extLst>
              <a:ext uri="{FF2B5EF4-FFF2-40B4-BE49-F238E27FC236}">
                <a16:creationId xmlns:a16="http://schemas.microsoft.com/office/drawing/2014/main" id="{0CCCEA3A-36FD-7E6A-8E3F-A11C2D68A067}"/>
              </a:ext>
            </a:extLst>
          </p:cNvPr>
          <p:cNvCxnSpPr>
            <a:cxnSpLocks/>
          </p:cNvCxnSpPr>
          <p:nvPr/>
        </p:nvCxnSpPr>
        <p:spPr>
          <a:xfrm>
            <a:off x="9437713" y="8491719"/>
            <a:ext cx="1727752" cy="548664"/>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8C4B59EA-04E0-DBE3-53EA-C43D713D8292}"/>
              </a:ext>
            </a:extLst>
          </p:cNvPr>
          <p:cNvSpPr txBox="1"/>
          <p:nvPr/>
        </p:nvSpPr>
        <p:spPr>
          <a:xfrm>
            <a:off x="16381822" y="7989017"/>
            <a:ext cx="3991651"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FF0000"/>
                </a:solidFill>
                <a:effectLst/>
                <a:uFillTx/>
                <a:latin typeface="+mn-lt"/>
                <a:ea typeface="+mn-ea"/>
                <a:cs typeface="+mn-cs"/>
                <a:sym typeface="Helvetica Neue"/>
              </a:rPr>
              <a:t>Don’t Buy</a:t>
            </a:r>
          </a:p>
        </p:txBody>
      </p:sp>
      <p:sp>
        <p:nvSpPr>
          <p:cNvPr id="3" name="Google Shape;403;p55">
            <a:extLst>
              <a:ext uri="{FF2B5EF4-FFF2-40B4-BE49-F238E27FC236}">
                <a16:creationId xmlns:a16="http://schemas.microsoft.com/office/drawing/2014/main" id="{21BA2A98-C78C-2815-612A-89B7C0D5E873}"/>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67</a:t>
            </a:fld>
            <a:endParaRPr lang="en" dirty="0">
              <a:solidFill>
                <a:srgbClr val="004C7F"/>
              </a:solidFill>
              <a:latin typeface="Lato"/>
              <a:ea typeface="Lato"/>
              <a:cs typeface="Lato"/>
              <a:sym typeface="Lato"/>
            </a:endParaRPr>
          </a:p>
        </p:txBody>
      </p:sp>
      <p:sp>
        <p:nvSpPr>
          <p:cNvPr id="14" name="TextBox 13">
            <a:extLst>
              <a:ext uri="{FF2B5EF4-FFF2-40B4-BE49-F238E27FC236}">
                <a16:creationId xmlns:a16="http://schemas.microsoft.com/office/drawing/2014/main" id="{6E11009D-CF52-922A-0C7A-F857570860C4}"/>
              </a:ext>
            </a:extLst>
          </p:cNvPr>
          <p:cNvSpPr txBox="1"/>
          <p:nvPr/>
        </p:nvSpPr>
        <p:spPr>
          <a:xfrm>
            <a:off x="228601" y="228844"/>
            <a:ext cx="775853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4C7F"/>
                </a:solidFill>
                <a:effectLst/>
                <a:uFillTx/>
                <a:latin typeface="+mn-lt"/>
                <a:ea typeface="+mn-ea"/>
                <a:cs typeface="+mn-cs"/>
                <a:sym typeface="Helvetica Neue"/>
              </a:rPr>
              <a:t>K Nearest Neighbors</a:t>
            </a:r>
          </a:p>
        </p:txBody>
      </p:sp>
    </p:spTree>
    <p:extLst>
      <p:ext uri="{BB962C8B-B14F-4D97-AF65-F5344CB8AC3E}">
        <p14:creationId xmlns:p14="http://schemas.microsoft.com/office/powerpoint/2010/main" val="24051076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a:extLst>
              <a:ext uri="{FF2B5EF4-FFF2-40B4-BE49-F238E27FC236}">
                <a16:creationId xmlns:a16="http://schemas.microsoft.com/office/drawing/2014/main" id="{2FCB5AD5-30DB-E138-C515-0993C2A21B86}"/>
              </a:ext>
            </a:extLst>
          </p:cNvPr>
          <p:cNvSpPr/>
          <p:nvPr/>
        </p:nvSpPr>
        <p:spPr>
          <a:xfrm flipV="1">
            <a:off x="2467085" y="2557481"/>
            <a:ext cx="1" cy="9817517"/>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8" name="Line">
            <a:extLst>
              <a:ext uri="{FF2B5EF4-FFF2-40B4-BE49-F238E27FC236}">
                <a16:creationId xmlns:a16="http://schemas.microsoft.com/office/drawing/2014/main" id="{65CDC8B2-2A2C-3C4A-3A56-E326CDF7C531}"/>
              </a:ext>
            </a:extLst>
          </p:cNvPr>
          <p:cNvSpPr/>
          <p:nvPr/>
        </p:nvSpPr>
        <p:spPr>
          <a:xfrm flipH="1" flipV="1">
            <a:off x="1586633" y="11669490"/>
            <a:ext cx="12541049" cy="1"/>
          </a:xfrm>
          <a:prstGeom prst="line">
            <a:avLst/>
          </a:prstGeom>
          <a:noFill/>
          <a:ln w="38100" cap="flat">
            <a:solidFill>
              <a:srgbClr val="D5D5D5"/>
            </a:solidFill>
            <a:prstDash val="solid"/>
            <a:miter lim="400000"/>
          </a:ln>
          <a:effectLst/>
        </p:spPr>
        <p:txBody>
          <a:bodyPr wrap="square" lIns="50800" tIns="50800" rIns="50800" bIns="50800" numCol="1" anchor="ctr">
            <a:noAutofit/>
          </a:bodyPr>
          <a:lstStyle/>
          <a:p>
            <a:endParaRPr/>
          </a:p>
        </p:txBody>
      </p:sp>
      <p:sp>
        <p:nvSpPr>
          <p:cNvPr id="16" name="Comfort">
            <a:extLst>
              <a:ext uri="{FF2B5EF4-FFF2-40B4-BE49-F238E27FC236}">
                <a16:creationId xmlns:a16="http://schemas.microsoft.com/office/drawing/2014/main" id="{145BF760-6C85-19AF-2EC6-74CA76337D21}"/>
              </a:ext>
            </a:extLst>
          </p:cNvPr>
          <p:cNvSpPr txBox="1"/>
          <p:nvPr/>
        </p:nvSpPr>
        <p:spPr>
          <a:xfrm>
            <a:off x="1221946" y="2656144"/>
            <a:ext cx="1088439"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rPr lang="en-US" dirty="0"/>
              <a:t>Radius</a:t>
            </a:r>
            <a:endParaRPr dirty="0"/>
          </a:p>
        </p:txBody>
      </p:sp>
      <p:sp>
        <p:nvSpPr>
          <p:cNvPr id="17" name="Fashion">
            <a:extLst>
              <a:ext uri="{FF2B5EF4-FFF2-40B4-BE49-F238E27FC236}">
                <a16:creationId xmlns:a16="http://schemas.microsoft.com/office/drawing/2014/main" id="{17382A55-0E36-4AB9-4FDC-FD66939DC8F8}"/>
              </a:ext>
            </a:extLst>
          </p:cNvPr>
          <p:cNvSpPr txBox="1"/>
          <p:nvPr/>
        </p:nvSpPr>
        <p:spPr>
          <a:xfrm>
            <a:off x="12550434" y="11917484"/>
            <a:ext cx="1768113"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latin typeface="Helvetica Neue Medium"/>
                <a:ea typeface="Helvetica Neue Medium"/>
                <a:cs typeface="Helvetica Neue Medium"/>
                <a:sym typeface="Helvetica Neue Medium"/>
              </a:defRPr>
            </a:lvl1pPr>
          </a:lstStyle>
          <a:p>
            <a:r>
              <a:rPr lang="en-US" dirty="0"/>
              <a:t>Bounciness</a:t>
            </a:r>
            <a:endParaRPr dirty="0"/>
          </a:p>
        </p:txBody>
      </p:sp>
      <p:pic>
        <p:nvPicPr>
          <p:cNvPr id="56" name="Graphic 55" descr="Basketball with solid fill">
            <a:extLst>
              <a:ext uri="{FF2B5EF4-FFF2-40B4-BE49-F238E27FC236}">
                <a16:creationId xmlns:a16="http://schemas.microsoft.com/office/drawing/2014/main" id="{8D5C97BF-5A26-C2C0-0625-D91FECEF050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48597" y="7154510"/>
            <a:ext cx="914400" cy="914400"/>
          </a:xfrm>
          <a:prstGeom prst="rect">
            <a:avLst/>
          </a:prstGeom>
        </p:spPr>
      </p:pic>
      <p:pic>
        <p:nvPicPr>
          <p:cNvPr id="57" name="Graphic 56" descr="Basketball with solid fill">
            <a:extLst>
              <a:ext uri="{FF2B5EF4-FFF2-40B4-BE49-F238E27FC236}">
                <a16:creationId xmlns:a16="http://schemas.microsoft.com/office/drawing/2014/main" id="{4333F254-9561-B079-7166-FA13AAAF3F5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90805" y="3311401"/>
            <a:ext cx="914400" cy="914400"/>
          </a:xfrm>
          <a:prstGeom prst="rect">
            <a:avLst/>
          </a:prstGeom>
        </p:spPr>
      </p:pic>
      <p:pic>
        <p:nvPicPr>
          <p:cNvPr id="58" name="Graphic 57" descr="Basketball with solid fill">
            <a:extLst>
              <a:ext uri="{FF2B5EF4-FFF2-40B4-BE49-F238E27FC236}">
                <a16:creationId xmlns:a16="http://schemas.microsoft.com/office/drawing/2014/main" id="{0B04A961-4AB6-7D6F-DEF5-5CFE1DF5B67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8856" y="6014233"/>
            <a:ext cx="914400" cy="914400"/>
          </a:xfrm>
          <a:prstGeom prst="rect">
            <a:avLst/>
          </a:prstGeom>
        </p:spPr>
      </p:pic>
      <p:pic>
        <p:nvPicPr>
          <p:cNvPr id="59" name="Graphic 58" descr="Basketball with solid fill">
            <a:extLst>
              <a:ext uri="{FF2B5EF4-FFF2-40B4-BE49-F238E27FC236}">
                <a16:creationId xmlns:a16="http://schemas.microsoft.com/office/drawing/2014/main" id="{74468550-50C5-3345-3316-EC462B1A0D2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80895" y="5315871"/>
            <a:ext cx="914400" cy="914400"/>
          </a:xfrm>
          <a:prstGeom prst="rect">
            <a:avLst/>
          </a:prstGeom>
        </p:spPr>
      </p:pic>
      <p:pic>
        <p:nvPicPr>
          <p:cNvPr id="60" name="Graphic 59" descr="Basketball with solid fill">
            <a:extLst>
              <a:ext uri="{FF2B5EF4-FFF2-40B4-BE49-F238E27FC236}">
                <a16:creationId xmlns:a16="http://schemas.microsoft.com/office/drawing/2014/main" id="{03AD7259-DBD5-2B25-C8CD-98280C850FD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72319" y="5130872"/>
            <a:ext cx="914400" cy="914400"/>
          </a:xfrm>
          <a:prstGeom prst="rect">
            <a:avLst/>
          </a:prstGeom>
        </p:spPr>
      </p:pic>
      <p:pic>
        <p:nvPicPr>
          <p:cNvPr id="61" name="Graphic 60" descr="Basketball with solid fill">
            <a:extLst>
              <a:ext uri="{FF2B5EF4-FFF2-40B4-BE49-F238E27FC236}">
                <a16:creationId xmlns:a16="http://schemas.microsoft.com/office/drawing/2014/main" id="{7595C266-32AE-E463-B158-43DF8951657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0412" y="6869018"/>
            <a:ext cx="914400" cy="914400"/>
          </a:xfrm>
          <a:prstGeom prst="rect">
            <a:avLst/>
          </a:prstGeom>
        </p:spPr>
      </p:pic>
      <p:pic>
        <p:nvPicPr>
          <p:cNvPr id="62" name="Graphic 61" descr="Basketball with solid fill">
            <a:extLst>
              <a:ext uri="{FF2B5EF4-FFF2-40B4-BE49-F238E27FC236}">
                <a16:creationId xmlns:a16="http://schemas.microsoft.com/office/drawing/2014/main" id="{763B2ABF-6DAF-4260-1707-4741425C92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79894" y="6492262"/>
            <a:ext cx="914400" cy="914400"/>
          </a:xfrm>
          <a:prstGeom prst="rect">
            <a:avLst/>
          </a:prstGeom>
        </p:spPr>
      </p:pic>
      <p:pic>
        <p:nvPicPr>
          <p:cNvPr id="63" name="Graphic 62" descr="Basketball with solid fill">
            <a:extLst>
              <a:ext uri="{FF2B5EF4-FFF2-40B4-BE49-F238E27FC236}">
                <a16:creationId xmlns:a16="http://schemas.microsoft.com/office/drawing/2014/main" id="{01ADC093-30F4-5DA5-EC8C-32BA455C105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26330" y="5403731"/>
            <a:ext cx="914400" cy="914400"/>
          </a:xfrm>
          <a:prstGeom prst="rect">
            <a:avLst/>
          </a:prstGeom>
        </p:spPr>
      </p:pic>
      <p:pic>
        <p:nvPicPr>
          <p:cNvPr id="64" name="Graphic 63" descr="Basketball with solid fill">
            <a:extLst>
              <a:ext uri="{FF2B5EF4-FFF2-40B4-BE49-F238E27FC236}">
                <a16:creationId xmlns:a16="http://schemas.microsoft.com/office/drawing/2014/main" id="{9F8E5090-FE4A-D635-271D-E183D0A87E6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2745" y="9661982"/>
            <a:ext cx="914400" cy="914400"/>
          </a:xfrm>
          <a:prstGeom prst="rect">
            <a:avLst/>
          </a:prstGeom>
        </p:spPr>
      </p:pic>
      <p:pic>
        <p:nvPicPr>
          <p:cNvPr id="65" name="Graphic 64" descr="Basketball with solid fill">
            <a:extLst>
              <a:ext uri="{FF2B5EF4-FFF2-40B4-BE49-F238E27FC236}">
                <a16:creationId xmlns:a16="http://schemas.microsoft.com/office/drawing/2014/main" id="{FCEF4216-6CE0-238C-307B-F53B317EF55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8360" y="8631360"/>
            <a:ext cx="914400" cy="914400"/>
          </a:xfrm>
          <a:prstGeom prst="rect">
            <a:avLst/>
          </a:prstGeom>
        </p:spPr>
      </p:pic>
      <p:pic>
        <p:nvPicPr>
          <p:cNvPr id="66" name="Graphic 65" descr="Basketball with solid fill">
            <a:extLst>
              <a:ext uri="{FF2B5EF4-FFF2-40B4-BE49-F238E27FC236}">
                <a16:creationId xmlns:a16="http://schemas.microsoft.com/office/drawing/2014/main" id="{16AE9765-968C-1036-DD58-1181311B3CB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734242" y="9733639"/>
            <a:ext cx="914400" cy="914400"/>
          </a:xfrm>
          <a:prstGeom prst="rect">
            <a:avLst/>
          </a:prstGeom>
        </p:spPr>
      </p:pic>
      <p:pic>
        <p:nvPicPr>
          <p:cNvPr id="67" name="Graphic 66" descr="Basketball with solid fill">
            <a:extLst>
              <a:ext uri="{FF2B5EF4-FFF2-40B4-BE49-F238E27FC236}">
                <a16:creationId xmlns:a16="http://schemas.microsoft.com/office/drawing/2014/main" id="{3D8C5DEA-67D5-7807-C7B6-4E844F39704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3950" y="4449421"/>
            <a:ext cx="914400" cy="914400"/>
          </a:xfrm>
          <a:prstGeom prst="rect">
            <a:avLst/>
          </a:prstGeom>
        </p:spPr>
      </p:pic>
      <p:pic>
        <p:nvPicPr>
          <p:cNvPr id="68" name="Graphic 67" descr="Basketball with solid fill">
            <a:extLst>
              <a:ext uri="{FF2B5EF4-FFF2-40B4-BE49-F238E27FC236}">
                <a16:creationId xmlns:a16="http://schemas.microsoft.com/office/drawing/2014/main" id="{739BB790-AE72-090E-7B79-39F1A07CCE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6687" y="3928668"/>
            <a:ext cx="914400" cy="914400"/>
          </a:xfrm>
          <a:prstGeom prst="rect">
            <a:avLst/>
          </a:prstGeom>
        </p:spPr>
      </p:pic>
      <p:pic>
        <p:nvPicPr>
          <p:cNvPr id="69" name="Graphic 68" descr="Basketball with solid fill">
            <a:extLst>
              <a:ext uri="{FF2B5EF4-FFF2-40B4-BE49-F238E27FC236}">
                <a16:creationId xmlns:a16="http://schemas.microsoft.com/office/drawing/2014/main" id="{7E65F073-B6AD-9A3D-04B7-D5E23B668C8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63297" y="4793774"/>
            <a:ext cx="914400" cy="914400"/>
          </a:xfrm>
          <a:prstGeom prst="rect">
            <a:avLst/>
          </a:prstGeom>
        </p:spPr>
      </p:pic>
      <p:pic>
        <p:nvPicPr>
          <p:cNvPr id="70" name="Graphic 69" descr="Basketball with solid fill">
            <a:extLst>
              <a:ext uri="{FF2B5EF4-FFF2-40B4-BE49-F238E27FC236}">
                <a16:creationId xmlns:a16="http://schemas.microsoft.com/office/drawing/2014/main" id="{097EDEE6-2A8F-E365-461B-3276FD809A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35109" y="5943600"/>
            <a:ext cx="914400" cy="914400"/>
          </a:xfrm>
          <a:prstGeom prst="rect">
            <a:avLst/>
          </a:prstGeom>
        </p:spPr>
      </p:pic>
      <p:pic>
        <p:nvPicPr>
          <p:cNvPr id="71" name="Graphic 70" descr="Basketball with solid fill">
            <a:extLst>
              <a:ext uri="{FF2B5EF4-FFF2-40B4-BE49-F238E27FC236}">
                <a16:creationId xmlns:a16="http://schemas.microsoft.com/office/drawing/2014/main" id="{B251127A-D377-0B17-D6B3-77EE721BAA6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03532" y="9996586"/>
            <a:ext cx="914400" cy="914400"/>
          </a:xfrm>
          <a:prstGeom prst="rect">
            <a:avLst/>
          </a:prstGeom>
        </p:spPr>
      </p:pic>
      <p:pic>
        <p:nvPicPr>
          <p:cNvPr id="72" name="Graphic 71" descr="Basketball with solid fill">
            <a:extLst>
              <a:ext uri="{FF2B5EF4-FFF2-40B4-BE49-F238E27FC236}">
                <a16:creationId xmlns:a16="http://schemas.microsoft.com/office/drawing/2014/main" id="{29E3627C-299E-2F4D-4AA5-33546A4CC80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52803" y="9437032"/>
            <a:ext cx="914400" cy="914400"/>
          </a:xfrm>
          <a:prstGeom prst="rect">
            <a:avLst/>
          </a:prstGeom>
        </p:spPr>
      </p:pic>
      <p:pic>
        <p:nvPicPr>
          <p:cNvPr id="73" name="Graphic 72" descr="Basketball with solid fill">
            <a:extLst>
              <a:ext uri="{FF2B5EF4-FFF2-40B4-BE49-F238E27FC236}">
                <a16:creationId xmlns:a16="http://schemas.microsoft.com/office/drawing/2014/main" id="{356ED654-B4BD-6A22-6A29-F989EAB887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51340" y="4727214"/>
            <a:ext cx="914400" cy="914400"/>
          </a:xfrm>
          <a:prstGeom prst="rect">
            <a:avLst/>
          </a:prstGeom>
        </p:spPr>
      </p:pic>
      <p:pic>
        <p:nvPicPr>
          <p:cNvPr id="74" name="Graphic 73" descr="Basketball with solid fill">
            <a:extLst>
              <a:ext uri="{FF2B5EF4-FFF2-40B4-BE49-F238E27FC236}">
                <a16:creationId xmlns:a16="http://schemas.microsoft.com/office/drawing/2014/main" id="{04D09008-9CDC-16F5-980F-FC3ED23A116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67277" y="3008889"/>
            <a:ext cx="914400" cy="914400"/>
          </a:xfrm>
          <a:prstGeom prst="rect">
            <a:avLst/>
          </a:prstGeom>
        </p:spPr>
      </p:pic>
      <p:pic>
        <p:nvPicPr>
          <p:cNvPr id="75" name="Graphic 74" descr="Basketball with solid fill">
            <a:extLst>
              <a:ext uri="{FF2B5EF4-FFF2-40B4-BE49-F238E27FC236}">
                <a16:creationId xmlns:a16="http://schemas.microsoft.com/office/drawing/2014/main" id="{74645098-6E09-6A2F-5FAE-62CB255A806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65494" y="2770285"/>
            <a:ext cx="914400" cy="914400"/>
          </a:xfrm>
          <a:prstGeom prst="rect">
            <a:avLst/>
          </a:prstGeom>
        </p:spPr>
      </p:pic>
      <p:pic>
        <p:nvPicPr>
          <p:cNvPr id="76" name="Graphic 75" descr="Basketball with solid fill">
            <a:extLst>
              <a:ext uri="{FF2B5EF4-FFF2-40B4-BE49-F238E27FC236}">
                <a16:creationId xmlns:a16="http://schemas.microsoft.com/office/drawing/2014/main" id="{472210B3-7DFB-9214-C6A3-0C12F23B5A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17514" y="3196391"/>
            <a:ext cx="914400" cy="914400"/>
          </a:xfrm>
          <a:prstGeom prst="rect">
            <a:avLst/>
          </a:prstGeom>
        </p:spPr>
      </p:pic>
      <p:pic>
        <p:nvPicPr>
          <p:cNvPr id="77" name="Graphic 76" descr="Basketball with solid fill">
            <a:extLst>
              <a:ext uri="{FF2B5EF4-FFF2-40B4-BE49-F238E27FC236}">
                <a16:creationId xmlns:a16="http://schemas.microsoft.com/office/drawing/2014/main" id="{B1951A52-F549-7A3B-1836-EF29E9A4E8B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57426" y="9582656"/>
            <a:ext cx="914400" cy="914400"/>
          </a:xfrm>
          <a:prstGeom prst="rect">
            <a:avLst/>
          </a:prstGeom>
        </p:spPr>
      </p:pic>
      <p:pic>
        <p:nvPicPr>
          <p:cNvPr id="78" name="Graphic 77" descr="Basketball with solid fill">
            <a:extLst>
              <a:ext uri="{FF2B5EF4-FFF2-40B4-BE49-F238E27FC236}">
                <a16:creationId xmlns:a16="http://schemas.microsoft.com/office/drawing/2014/main" id="{956827AE-C882-26E9-006A-ACC76912A49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63297" y="7485912"/>
            <a:ext cx="914400" cy="914400"/>
          </a:xfrm>
          <a:prstGeom prst="rect">
            <a:avLst/>
          </a:prstGeom>
        </p:spPr>
      </p:pic>
      <p:pic>
        <p:nvPicPr>
          <p:cNvPr id="79" name="Graphic 78" descr="Basketball with solid fill">
            <a:extLst>
              <a:ext uri="{FF2B5EF4-FFF2-40B4-BE49-F238E27FC236}">
                <a16:creationId xmlns:a16="http://schemas.microsoft.com/office/drawing/2014/main" id="{70218619-B3CF-3B4D-2707-C05FBE29323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08265" y="8583183"/>
            <a:ext cx="914400" cy="914400"/>
          </a:xfrm>
          <a:prstGeom prst="rect">
            <a:avLst/>
          </a:prstGeom>
        </p:spPr>
      </p:pic>
      <p:pic>
        <p:nvPicPr>
          <p:cNvPr id="80" name="Graphic 79" descr="Basketball with solid fill">
            <a:extLst>
              <a:ext uri="{FF2B5EF4-FFF2-40B4-BE49-F238E27FC236}">
                <a16:creationId xmlns:a16="http://schemas.microsoft.com/office/drawing/2014/main" id="{4F6ED140-952E-FCC6-8399-ADB7CA0D195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22665" y="5348101"/>
            <a:ext cx="914400" cy="914400"/>
          </a:xfrm>
          <a:prstGeom prst="rect">
            <a:avLst/>
          </a:prstGeom>
        </p:spPr>
      </p:pic>
      <p:pic>
        <p:nvPicPr>
          <p:cNvPr id="81" name="Graphic 80" descr="Basketball with solid fill">
            <a:extLst>
              <a:ext uri="{FF2B5EF4-FFF2-40B4-BE49-F238E27FC236}">
                <a16:creationId xmlns:a16="http://schemas.microsoft.com/office/drawing/2014/main" id="{203111EE-FF3E-6951-85B0-078733E479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21290" y="7590159"/>
            <a:ext cx="914400" cy="914400"/>
          </a:xfrm>
          <a:prstGeom prst="rect">
            <a:avLst/>
          </a:prstGeom>
        </p:spPr>
      </p:pic>
      <p:pic>
        <p:nvPicPr>
          <p:cNvPr id="82" name="Graphic 81" descr="Basketball with solid fill">
            <a:extLst>
              <a:ext uri="{FF2B5EF4-FFF2-40B4-BE49-F238E27FC236}">
                <a16:creationId xmlns:a16="http://schemas.microsoft.com/office/drawing/2014/main" id="{3F80D9A8-34DD-30A8-5CE9-95CCB80F746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94405" y="7442831"/>
            <a:ext cx="914400" cy="914400"/>
          </a:xfrm>
          <a:prstGeom prst="rect">
            <a:avLst/>
          </a:prstGeom>
        </p:spPr>
      </p:pic>
      <p:pic>
        <p:nvPicPr>
          <p:cNvPr id="83" name="Graphic 82" descr="Basketball with solid fill">
            <a:extLst>
              <a:ext uri="{FF2B5EF4-FFF2-40B4-BE49-F238E27FC236}">
                <a16:creationId xmlns:a16="http://schemas.microsoft.com/office/drawing/2014/main" id="{395150E8-19B2-D234-6C38-31A1BFFFACB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3369" y="7783418"/>
            <a:ext cx="914400" cy="914400"/>
          </a:xfrm>
          <a:prstGeom prst="rect">
            <a:avLst/>
          </a:prstGeom>
        </p:spPr>
      </p:pic>
      <p:pic>
        <p:nvPicPr>
          <p:cNvPr id="84" name="Graphic 83" descr="Basketball with solid fill">
            <a:extLst>
              <a:ext uri="{FF2B5EF4-FFF2-40B4-BE49-F238E27FC236}">
                <a16:creationId xmlns:a16="http://schemas.microsoft.com/office/drawing/2014/main" id="{EED92C0F-078C-70BD-1912-9CD64B9355F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63494" y="8417610"/>
            <a:ext cx="914400" cy="914400"/>
          </a:xfrm>
          <a:prstGeom prst="rect">
            <a:avLst/>
          </a:prstGeom>
        </p:spPr>
      </p:pic>
      <p:pic>
        <p:nvPicPr>
          <p:cNvPr id="85" name="Graphic 84" descr="Basketball with solid fill">
            <a:extLst>
              <a:ext uri="{FF2B5EF4-FFF2-40B4-BE49-F238E27FC236}">
                <a16:creationId xmlns:a16="http://schemas.microsoft.com/office/drawing/2014/main" id="{AEFB2F78-C47D-C645-A63C-C4A1D520175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84318" y="8409920"/>
            <a:ext cx="914400" cy="914400"/>
          </a:xfrm>
          <a:prstGeom prst="rect">
            <a:avLst/>
          </a:prstGeom>
        </p:spPr>
      </p:pic>
      <p:pic>
        <p:nvPicPr>
          <p:cNvPr id="86" name="Graphic 85" descr="Basketball with solid fill">
            <a:extLst>
              <a:ext uri="{FF2B5EF4-FFF2-40B4-BE49-F238E27FC236}">
                <a16:creationId xmlns:a16="http://schemas.microsoft.com/office/drawing/2014/main" id="{B5960F41-B274-E4DA-329E-F74D924DC32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00753" y="6396006"/>
            <a:ext cx="914400" cy="914400"/>
          </a:xfrm>
          <a:prstGeom prst="rect">
            <a:avLst/>
          </a:prstGeom>
        </p:spPr>
      </p:pic>
      <p:pic>
        <p:nvPicPr>
          <p:cNvPr id="87" name="Graphic 86" descr="Basketball with solid fill">
            <a:extLst>
              <a:ext uri="{FF2B5EF4-FFF2-40B4-BE49-F238E27FC236}">
                <a16:creationId xmlns:a16="http://schemas.microsoft.com/office/drawing/2014/main" id="{2B775C79-6EA5-A331-8234-C9879C734F5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50465" y="8082039"/>
            <a:ext cx="914400" cy="914400"/>
          </a:xfrm>
          <a:prstGeom prst="rect">
            <a:avLst/>
          </a:prstGeom>
        </p:spPr>
      </p:pic>
      <p:sp>
        <p:nvSpPr>
          <p:cNvPr id="4" name="TextBox 3">
            <a:extLst>
              <a:ext uri="{FF2B5EF4-FFF2-40B4-BE49-F238E27FC236}">
                <a16:creationId xmlns:a16="http://schemas.microsoft.com/office/drawing/2014/main" id="{29BF4E49-EC8C-BA76-4947-171886335D14}"/>
              </a:ext>
            </a:extLst>
          </p:cNvPr>
          <p:cNvSpPr txBox="1"/>
          <p:nvPr/>
        </p:nvSpPr>
        <p:spPr>
          <a:xfrm>
            <a:off x="15378302" y="3492966"/>
            <a:ext cx="164628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006D64"/>
                </a:solidFill>
                <a:effectLst/>
                <a:uFillTx/>
                <a:latin typeface="+mn-lt"/>
                <a:ea typeface="+mn-ea"/>
                <a:cs typeface="+mn-cs"/>
                <a:sym typeface="Helvetica Neue"/>
              </a:rPr>
              <a:t>K=7</a:t>
            </a:r>
          </a:p>
        </p:txBody>
      </p:sp>
      <p:grpSp>
        <p:nvGrpSpPr>
          <p:cNvPr id="6" name="Group">
            <a:extLst>
              <a:ext uri="{FF2B5EF4-FFF2-40B4-BE49-F238E27FC236}">
                <a16:creationId xmlns:a16="http://schemas.microsoft.com/office/drawing/2014/main" id="{92998B69-5172-D1F5-518F-0E5869689881}"/>
              </a:ext>
            </a:extLst>
          </p:cNvPr>
          <p:cNvGrpSpPr/>
          <p:nvPr/>
        </p:nvGrpSpPr>
        <p:grpSpPr>
          <a:xfrm>
            <a:off x="14470028" y="1996788"/>
            <a:ext cx="4428825" cy="1467450"/>
            <a:chOff x="636698" y="1368555"/>
            <a:chExt cx="4428824" cy="1467449"/>
          </a:xfrm>
        </p:grpSpPr>
        <p:sp>
          <p:nvSpPr>
            <p:cNvPr id="9" name="a hyperparameter">
              <a:extLst>
                <a:ext uri="{FF2B5EF4-FFF2-40B4-BE49-F238E27FC236}">
                  <a16:creationId xmlns:a16="http://schemas.microsoft.com/office/drawing/2014/main" id="{BBC439DD-1649-F342-A83C-EEC2D7F70F6C}"/>
                </a:ext>
              </a:extLst>
            </p:cNvPr>
            <p:cNvSpPr txBox="1"/>
            <p:nvPr/>
          </p:nvSpPr>
          <p:spPr>
            <a:xfrm>
              <a:off x="636698" y="1368555"/>
              <a:ext cx="4428824" cy="5231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900">
                  <a:solidFill>
                    <a:schemeClr val="accent4">
                      <a:hueOff val="-1247790"/>
                      <a:lumOff val="-12326"/>
                    </a:schemeClr>
                  </a:solidFill>
                  <a:latin typeface="Helvetica Neue Medium"/>
                  <a:ea typeface="Helvetica Neue Medium"/>
                  <a:cs typeface="Helvetica Neue Medium"/>
                  <a:sym typeface="Helvetica Neue Medium"/>
                </a:defRPr>
              </a:pPr>
              <a:r>
                <a:rPr dirty="0"/>
                <a:t>a</a:t>
              </a:r>
              <a:r>
                <a:rPr lang="en-US" dirty="0"/>
                <a:t>nother </a:t>
              </a:r>
              <a:r>
                <a:rPr b="1" dirty="0">
                  <a:latin typeface="+mn-lt"/>
                  <a:ea typeface="+mn-ea"/>
                  <a:cs typeface="+mn-cs"/>
                  <a:sym typeface="Helvetica Neue"/>
                </a:rPr>
                <a:t>hyperparameter</a:t>
              </a:r>
            </a:p>
          </p:txBody>
        </p:sp>
        <p:pic>
          <p:nvPicPr>
            <p:cNvPr id="10" name="Line Line" descr="Line Line">
              <a:extLst>
                <a:ext uri="{FF2B5EF4-FFF2-40B4-BE49-F238E27FC236}">
                  <a16:creationId xmlns:a16="http://schemas.microsoft.com/office/drawing/2014/main" id="{D46EA65A-5776-DD32-0766-FD01C6F4538B}"/>
                </a:ext>
              </a:extLst>
            </p:cNvPr>
            <p:cNvPicPr>
              <a:picLocks/>
            </p:cNvPicPr>
            <p:nvPr/>
          </p:nvPicPr>
          <p:blipFill>
            <a:blip r:embed="rId8"/>
            <a:stretch>
              <a:fillRect/>
            </a:stretch>
          </p:blipFill>
          <p:spPr>
            <a:xfrm rot="6226398">
              <a:off x="2354350" y="2161926"/>
              <a:ext cx="993520" cy="354636"/>
            </a:xfrm>
            <a:prstGeom prst="rect">
              <a:avLst/>
            </a:prstGeom>
            <a:effectLst/>
          </p:spPr>
        </p:pic>
      </p:grpSp>
      <p:cxnSp>
        <p:nvCxnSpPr>
          <p:cNvPr id="12" name="Straight Connector 11">
            <a:extLst>
              <a:ext uri="{FF2B5EF4-FFF2-40B4-BE49-F238E27FC236}">
                <a16:creationId xmlns:a16="http://schemas.microsoft.com/office/drawing/2014/main" id="{4AC0687D-53A4-4043-A07C-A55FE5D06372}"/>
              </a:ext>
            </a:extLst>
          </p:cNvPr>
          <p:cNvCxnSpPr>
            <a:cxnSpLocks/>
          </p:cNvCxnSpPr>
          <p:nvPr/>
        </p:nvCxnSpPr>
        <p:spPr>
          <a:xfrm flipH="1" flipV="1">
            <a:off x="9350115" y="7899816"/>
            <a:ext cx="54661" cy="622966"/>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77ADBB50-81B7-63FA-2987-0F8F1E108A4C}"/>
              </a:ext>
            </a:extLst>
          </p:cNvPr>
          <p:cNvCxnSpPr>
            <a:cxnSpLocks/>
          </p:cNvCxnSpPr>
          <p:nvPr/>
        </p:nvCxnSpPr>
        <p:spPr>
          <a:xfrm flipV="1">
            <a:off x="8741518" y="8504408"/>
            <a:ext cx="659914" cy="36271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4B02EC04-8D7B-8CB3-FDD0-C82ABD2F2DD6}"/>
              </a:ext>
            </a:extLst>
          </p:cNvPr>
          <p:cNvCxnSpPr>
            <a:cxnSpLocks/>
          </p:cNvCxnSpPr>
          <p:nvPr/>
        </p:nvCxnSpPr>
        <p:spPr>
          <a:xfrm flipH="1">
            <a:off x="9402831" y="6949462"/>
            <a:ext cx="434263" cy="1539774"/>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AB0D5A92-524D-462E-5991-4D692A1F7D6A}"/>
              </a:ext>
            </a:extLst>
          </p:cNvPr>
          <p:cNvCxnSpPr>
            <a:cxnSpLocks/>
          </p:cNvCxnSpPr>
          <p:nvPr/>
        </p:nvCxnSpPr>
        <p:spPr>
          <a:xfrm flipH="1">
            <a:off x="9416002" y="7943112"/>
            <a:ext cx="1407103" cy="554999"/>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B1417C77-D3C0-2EBE-D789-859F530FAFC3}"/>
              </a:ext>
            </a:extLst>
          </p:cNvPr>
          <p:cNvCxnSpPr>
            <a:cxnSpLocks/>
          </p:cNvCxnSpPr>
          <p:nvPr/>
        </p:nvCxnSpPr>
        <p:spPr>
          <a:xfrm>
            <a:off x="9412658" y="8486509"/>
            <a:ext cx="601968" cy="1553347"/>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2" name="Straight Connector 1">
            <a:extLst>
              <a:ext uri="{FF2B5EF4-FFF2-40B4-BE49-F238E27FC236}">
                <a16:creationId xmlns:a16="http://schemas.microsoft.com/office/drawing/2014/main" id="{B20A841E-4884-7331-B445-6B965EC5495E}"/>
              </a:ext>
            </a:extLst>
          </p:cNvPr>
          <p:cNvCxnSpPr>
            <a:cxnSpLocks/>
          </p:cNvCxnSpPr>
          <p:nvPr/>
        </p:nvCxnSpPr>
        <p:spPr>
          <a:xfrm flipH="1">
            <a:off x="8452033" y="8493340"/>
            <a:ext cx="977010" cy="1621770"/>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5" name="Straight Connector 4">
            <a:extLst>
              <a:ext uri="{FF2B5EF4-FFF2-40B4-BE49-F238E27FC236}">
                <a16:creationId xmlns:a16="http://schemas.microsoft.com/office/drawing/2014/main" id="{0CCCEA3A-36FD-7E6A-8E3F-A11C2D68A067}"/>
              </a:ext>
            </a:extLst>
          </p:cNvPr>
          <p:cNvCxnSpPr>
            <a:cxnSpLocks/>
          </p:cNvCxnSpPr>
          <p:nvPr/>
        </p:nvCxnSpPr>
        <p:spPr>
          <a:xfrm>
            <a:off x="9437713" y="8491719"/>
            <a:ext cx="1727752" cy="548664"/>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8C4B59EA-04E0-DBE3-53EA-C43D713D8292}"/>
              </a:ext>
            </a:extLst>
          </p:cNvPr>
          <p:cNvSpPr txBox="1"/>
          <p:nvPr/>
        </p:nvSpPr>
        <p:spPr>
          <a:xfrm>
            <a:off x="16381822" y="7989017"/>
            <a:ext cx="3991651"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FF0000"/>
                </a:solidFill>
                <a:effectLst/>
                <a:uFillTx/>
                <a:latin typeface="+mn-lt"/>
                <a:ea typeface="+mn-ea"/>
                <a:cs typeface="+mn-cs"/>
                <a:sym typeface="Helvetica Neue"/>
              </a:rPr>
              <a:t>Don’t Buy</a:t>
            </a:r>
          </a:p>
        </p:txBody>
      </p:sp>
      <p:sp>
        <p:nvSpPr>
          <p:cNvPr id="3" name="Google Shape;403;p55">
            <a:extLst>
              <a:ext uri="{FF2B5EF4-FFF2-40B4-BE49-F238E27FC236}">
                <a16:creationId xmlns:a16="http://schemas.microsoft.com/office/drawing/2014/main" id="{21BA2A98-C78C-2815-612A-89B7C0D5E873}"/>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68</a:t>
            </a:fld>
            <a:endParaRPr lang="en" dirty="0">
              <a:solidFill>
                <a:srgbClr val="004C7F"/>
              </a:solidFill>
              <a:latin typeface="Lato"/>
              <a:ea typeface="Lato"/>
              <a:cs typeface="Lato"/>
              <a:sym typeface="Lato"/>
            </a:endParaRPr>
          </a:p>
        </p:txBody>
      </p:sp>
      <p:sp>
        <p:nvSpPr>
          <p:cNvPr id="14" name="TextBox 13">
            <a:extLst>
              <a:ext uri="{FF2B5EF4-FFF2-40B4-BE49-F238E27FC236}">
                <a16:creationId xmlns:a16="http://schemas.microsoft.com/office/drawing/2014/main" id="{6E11009D-CF52-922A-0C7A-F857570860C4}"/>
              </a:ext>
            </a:extLst>
          </p:cNvPr>
          <p:cNvSpPr txBox="1"/>
          <p:nvPr/>
        </p:nvSpPr>
        <p:spPr>
          <a:xfrm>
            <a:off x="228601" y="228844"/>
            <a:ext cx="775853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4C7F"/>
                </a:solidFill>
                <a:effectLst/>
                <a:uFillTx/>
                <a:latin typeface="+mn-lt"/>
                <a:ea typeface="+mn-ea"/>
                <a:cs typeface="+mn-cs"/>
                <a:sym typeface="Helvetica Neue"/>
              </a:rPr>
              <a:t>K Nearest Neighbors</a:t>
            </a:r>
          </a:p>
        </p:txBody>
      </p:sp>
    </p:spTree>
    <p:extLst>
      <p:ext uri="{BB962C8B-B14F-4D97-AF65-F5344CB8AC3E}">
        <p14:creationId xmlns:p14="http://schemas.microsoft.com/office/powerpoint/2010/main" val="21067212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 name="Three classifiers! That’s a lot."/>
          <p:cNvSpPr txBox="1"/>
          <p:nvPr/>
        </p:nvSpPr>
        <p:spPr>
          <a:xfrm>
            <a:off x="7877554" y="5712438"/>
            <a:ext cx="862890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900" b="1">
                <a:solidFill>
                  <a:srgbClr val="000000"/>
                </a:solidFill>
              </a:defRPr>
            </a:lvl1pPr>
          </a:lstStyle>
          <a:p>
            <a:r>
              <a:rPr lang="en-US" sz="7200" spc="-89" dirty="0">
                <a:solidFill>
                  <a:srgbClr val="004C7F"/>
                </a:solidFill>
              </a:rPr>
              <a:t>Feature</a:t>
            </a:r>
            <a:r>
              <a:rPr lang="en-US" sz="8000" dirty="0"/>
              <a:t> </a:t>
            </a:r>
            <a:r>
              <a:rPr lang="en-US" sz="7200" spc="-89" dirty="0">
                <a:solidFill>
                  <a:srgbClr val="004C7F"/>
                </a:solidFill>
              </a:rPr>
              <a:t>Importance</a:t>
            </a:r>
            <a:endParaRPr sz="7200" spc="-89" dirty="0">
              <a:solidFill>
                <a:srgbClr val="004C7F"/>
              </a:solidFill>
            </a:endParaRPr>
          </a:p>
        </p:txBody>
      </p:sp>
      <p:sp>
        <p:nvSpPr>
          <p:cNvPr id="3" name="Google Shape;403;p55">
            <a:extLst>
              <a:ext uri="{FF2B5EF4-FFF2-40B4-BE49-F238E27FC236}">
                <a16:creationId xmlns:a16="http://schemas.microsoft.com/office/drawing/2014/main" id="{038450E9-F680-B730-FCDD-F67D7F742093}"/>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69</a:t>
            </a:fld>
            <a:endParaRPr lang="en" dirty="0">
              <a:solidFill>
                <a:srgbClr val="004C7F"/>
              </a:solidFill>
              <a:latin typeface="Lato"/>
              <a:ea typeface="Lato"/>
              <a:cs typeface="Lato"/>
              <a:sym typeface="Lato"/>
            </a:endParaRPr>
          </a:p>
        </p:txBody>
      </p:sp>
    </p:spTree>
    <p:extLst>
      <p:ext uri="{BB962C8B-B14F-4D97-AF65-F5344CB8AC3E}">
        <p14:creationId xmlns:p14="http://schemas.microsoft.com/office/powerpoint/2010/main" val="42113934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671218" y="4798417"/>
            <a:ext cx="6459136" cy="4119312"/>
          </a:xfrm>
          <a:prstGeom prst="rect">
            <a:avLst/>
          </a:prstGeom>
          <a:ln w="12700">
            <a:miter lim="400000"/>
          </a:ln>
        </p:spPr>
      </p:pic>
      <p:sp>
        <p:nvSpPr>
          <p:cNvPr id="229" name="Can I afford it?"/>
          <p:cNvSpPr/>
          <p:nvPr/>
        </p:nvSpPr>
        <p:spPr>
          <a:xfrm>
            <a:off x="12735581" y="6223000"/>
            <a:ext cx="8714521" cy="1270000"/>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Can I afford it?</a:t>
            </a:r>
          </a:p>
        </p:txBody>
      </p:sp>
      <p:sp>
        <p:nvSpPr>
          <p:cNvPr id="2" name="Google Shape;403;p55">
            <a:extLst>
              <a:ext uri="{FF2B5EF4-FFF2-40B4-BE49-F238E27FC236}">
                <a16:creationId xmlns:a16="http://schemas.microsoft.com/office/drawing/2014/main" id="{2B8EA81C-36E8-CF18-3DF7-07600403271A}"/>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8A67A565-B6C5-40F5-65F3-7AB88DC08893}"/>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70</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Feature Importance</a:t>
            </a:r>
            <a:endParaRPr sz="6000" dirty="0">
              <a:solidFill>
                <a:srgbClr val="004C7F"/>
              </a:solidFill>
            </a:endParaRPr>
          </a:p>
        </p:txBody>
      </p:sp>
      <p:sp>
        <p:nvSpPr>
          <p:cNvPr id="12" name="Decision Trees">
            <a:extLst>
              <a:ext uri="{FF2B5EF4-FFF2-40B4-BE49-F238E27FC236}">
                <a16:creationId xmlns:a16="http://schemas.microsoft.com/office/drawing/2014/main" id="{41E096F0-AC5D-586A-0A2A-1AD710A646C1}"/>
              </a:ext>
            </a:extLst>
          </p:cNvPr>
          <p:cNvSpPr txBox="1"/>
          <p:nvPr/>
        </p:nvSpPr>
        <p:spPr>
          <a:xfrm>
            <a:off x="5696976" y="4847057"/>
            <a:ext cx="13973257"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5400" b="0" dirty="0">
                <a:solidFill>
                  <a:srgbClr val="004C7F"/>
                </a:solidFill>
              </a:rPr>
              <a:t>1. Coefficients in linear regression models</a:t>
            </a:r>
          </a:p>
          <a:p>
            <a:r>
              <a:rPr lang="en-US" sz="5400" b="0" dirty="0">
                <a:solidFill>
                  <a:srgbClr val="004C7F"/>
                </a:solidFill>
              </a:rPr>
              <a:t>2. </a:t>
            </a:r>
            <a:r>
              <a:rPr lang="en-US" sz="5400" b="0" dirty="0" err="1">
                <a:solidFill>
                  <a:srgbClr val="004C7F"/>
                </a:solidFill>
              </a:rPr>
              <a:t>feature_importances</a:t>
            </a:r>
            <a:r>
              <a:rPr lang="en-US" sz="5400" b="0" dirty="0">
                <a:solidFill>
                  <a:srgbClr val="004C7F"/>
                </a:solidFill>
              </a:rPr>
              <a:t>_ in </a:t>
            </a:r>
            <a:r>
              <a:rPr lang="en-US" sz="5400" b="0" dirty="0" err="1">
                <a:solidFill>
                  <a:srgbClr val="004C7F"/>
                </a:solidFill>
              </a:rPr>
              <a:t>RandomForest</a:t>
            </a:r>
            <a:endParaRPr lang="en-US" sz="5400" b="0" dirty="0">
              <a:solidFill>
                <a:srgbClr val="004C7F"/>
              </a:solidFill>
            </a:endParaRPr>
          </a:p>
          <a:p>
            <a:r>
              <a:rPr lang="en-US" sz="5400" b="0" dirty="0">
                <a:solidFill>
                  <a:srgbClr val="004C7F"/>
                </a:solidFill>
              </a:rPr>
              <a:t>3. permutation feature importance</a:t>
            </a:r>
            <a:endParaRPr sz="5400" b="0" dirty="0">
              <a:solidFill>
                <a:srgbClr val="004C7F"/>
              </a:solidFill>
            </a:endParaRPr>
          </a:p>
        </p:txBody>
      </p:sp>
      <p:sp>
        <p:nvSpPr>
          <p:cNvPr id="2" name="TextBox 1">
            <a:extLst>
              <a:ext uri="{FF2B5EF4-FFF2-40B4-BE49-F238E27FC236}">
                <a16:creationId xmlns:a16="http://schemas.microsoft.com/office/drawing/2014/main" id="{32218D48-AF6E-2EE1-F959-3FFBBC6DEC23}"/>
              </a:ext>
            </a:extLst>
          </p:cNvPr>
          <p:cNvSpPr txBox="1"/>
          <p:nvPr/>
        </p:nvSpPr>
        <p:spPr>
          <a:xfrm>
            <a:off x="5378422" y="11725666"/>
            <a:ext cx="1303882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Credit: https://</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inria.github.io</a:t>
            </a:r>
            <a:r>
              <a:rPr kumimoji="0" lang="en-US" sz="2400" b="0" i="0" u="none" strike="noStrike" cap="none" spc="0" normalizeH="0" baseline="0" dirty="0">
                <a:ln>
                  <a:noFill/>
                </a:ln>
                <a:solidFill>
                  <a:srgbClr val="5E5E5E"/>
                </a:solidFill>
                <a:effectLst/>
                <a:uFillTx/>
                <a:latin typeface="+mn-lt"/>
                <a:ea typeface="+mn-ea"/>
                <a:cs typeface="+mn-cs"/>
                <a:sym typeface="Helvetica Neue"/>
              </a:rPr>
              <a:t>/scikit-learn-</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mooc</a:t>
            </a:r>
            <a:r>
              <a:rPr kumimoji="0" lang="en-US" sz="2400" b="0" i="0" u="none" strike="noStrike" cap="none" spc="0" normalizeH="0" baseline="0" dirty="0">
                <a:ln>
                  <a:noFill/>
                </a:ln>
                <a:solidFill>
                  <a:srgbClr val="5E5E5E"/>
                </a:solidFill>
                <a:effectLst/>
                <a:uFillTx/>
                <a:latin typeface="+mn-lt"/>
                <a:ea typeface="+mn-ea"/>
                <a:cs typeface="+mn-cs"/>
                <a:sym typeface="Helvetica Neue"/>
              </a:rPr>
              <a:t>/</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python_scripts</a:t>
            </a:r>
            <a:r>
              <a:rPr kumimoji="0" lang="en-US" sz="2400" b="0" i="0" u="none" strike="noStrike" cap="none" spc="0" normalizeH="0" baseline="0" dirty="0">
                <a:ln>
                  <a:noFill/>
                </a:ln>
                <a:solidFill>
                  <a:srgbClr val="5E5E5E"/>
                </a:solidFill>
                <a:effectLst/>
                <a:uFillTx/>
                <a:latin typeface="+mn-lt"/>
                <a:ea typeface="+mn-ea"/>
                <a:cs typeface="+mn-cs"/>
                <a:sym typeface="Helvetica Neue"/>
              </a:rPr>
              <a:t>/</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dev_features_importance.html</a:t>
            </a:r>
            <a:r>
              <a:rPr kumimoji="0" lang="en-US" sz="2400" b="0" i="0" u="none" strike="noStrike" cap="none" spc="0" normalizeH="0" baseline="0" dirty="0">
                <a:ln>
                  <a:noFill/>
                </a:ln>
                <a:solidFill>
                  <a:srgbClr val="5E5E5E"/>
                </a:solidFill>
                <a:effectLst/>
                <a:uFillTx/>
                <a:latin typeface="+mn-lt"/>
                <a:ea typeface="+mn-ea"/>
                <a:cs typeface="+mn-cs"/>
                <a:sym typeface="Helvetica Neue"/>
              </a:rPr>
              <a:t>#</a:t>
            </a:r>
          </a:p>
        </p:txBody>
      </p:sp>
    </p:spTree>
    <p:extLst>
      <p:ext uri="{BB962C8B-B14F-4D97-AF65-F5344CB8AC3E}">
        <p14:creationId xmlns:p14="http://schemas.microsoft.com/office/powerpoint/2010/main" val="22487118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71</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Feature Importance</a:t>
            </a:r>
          </a:p>
        </p:txBody>
      </p:sp>
      <p:sp>
        <p:nvSpPr>
          <p:cNvPr id="12" name="Decision Trees">
            <a:extLst>
              <a:ext uri="{FF2B5EF4-FFF2-40B4-BE49-F238E27FC236}">
                <a16:creationId xmlns:a16="http://schemas.microsoft.com/office/drawing/2014/main" id="{41E096F0-AC5D-586A-0A2A-1AD710A646C1}"/>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Linear regression models</a:t>
            </a:r>
            <a:endParaRPr sz="6000" dirty="0">
              <a:solidFill>
                <a:srgbClr val="004C7F"/>
              </a:solidFill>
            </a:endParaRPr>
          </a:p>
        </p:txBody>
      </p:sp>
      <p:sp>
        <p:nvSpPr>
          <p:cNvPr id="3" name="Text Placeholder 2">
            <a:extLst>
              <a:ext uri="{FF2B5EF4-FFF2-40B4-BE49-F238E27FC236}">
                <a16:creationId xmlns:a16="http://schemas.microsoft.com/office/drawing/2014/main" id="{653F6FA6-5CF9-7B88-17CD-015C9D43C194}"/>
              </a:ext>
            </a:extLst>
          </p:cNvPr>
          <p:cNvSpPr>
            <a:spLocks noGrp="1"/>
          </p:cNvSpPr>
          <p:nvPr>
            <p:ph type="body" idx="1"/>
          </p:nvPr>
        </p:nvSpPr>
        <p:spPr>
          <a:xfrm>
            <a:off x="1527131" y="3759407"/>
            <a:ext cx="21971000" cy="8256012"/>
          </a:xfrm>
        </p:spPr>
        <p:txBody>
          <a:bodyPr>
            <a:normAutofit/>
          </a:bodyPr>
          <a:lstStyle/>
          <a:p>
            <a:r>
              <a:rPr lang="en-US" dirty="0"/>
              <a:t>Predicting house price using a linear regression model</a:t>
            </a:r>
          </a:p>
          <a:p>
            <a:r>
              <a:rPr lang="en-US" dirty="0"/>
              <a:t>Inspect correlation between features and target</a:t>
            </a:r>
          </a:p>
          <a:p>
            <a:r>
              <a:rPr lang="en-US" dirty="0"/>
              <a:t>Build model, inspect coefficient</a:t>
            </a:r>
          </a:p>
          <a:p>
            <a:r>
              <a:rPr lang="en-US" dirty="0"/>
              <a:t>Coefficient: </a:t>
            </a:r>
            <a:r>
              <a:rPr lang="en-US" b="1" u="sng" dirty="0"/>
              <a:t>conditional</a:t>
            </a:r>
            <a:r>
              <a:rPr lang="en-US" dirty="0"/>
              <a:t> dependence, not marginal dependence.</a:t>
            </a:r>
          </a:p>
          <a:p>
            <a:pPr lvl="1"/>
            <a:r>
              <a:rPr lang="en-US" dirty="0"/>
              <a:t>Conditional: assuming all other features remain constant</a:t>
            </a:r>
          </a:p>
          <a:p>
            <a:r>
              <a:rPr lang="en-US" dirty="0"/>
              <a:t>Sign and scale of coefficient</a:t>
            </a:r>
          </a:p>
          <a:p>
            <a:r>
              <a:rPr lang="en-US" dirty="0"/>
              <a:t>Variability of coefficient</a:t>
            </a:r>
          </a:p>
        </p:txBody>
      </p:sp>
    </p:spTree>
    <p:extLst>
      <p:ext uri="{BB962C8B-B14F-4D97-AF65-F5344CB8AC3E}">
        <p14:creationId xmlns:p14="http://schemas.microsoft.com/office/powerpoint/2010/main" val="15967701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72</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Feature Importance</a:t>
            </a:r>
          </a:p>
        </p:txBody>
      </p:sp>
      <p:sp>
        <p:nvSpPr>
          <p:cNvPr id="12" name="Decision Trees">
            <a:extLst>
              <a:ext uri="{FF2B5EF4-FFF2-40B4-BE49-F238E27FC236}">
                <a16:creationId xmlns:a16="http://schemas.microsoft.com/office/drawing/2014/main" id="{41E096F0-AC5D-586A-0A2A-1AD710A646C1}"/>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Random Forest</a:t>
            </a:r>
            <a:endParaRPr sz="6000" dirty="0">
              <a:solidFill>
                <a:srgbClr val="004C7F"/>
              </a:solidFill>
            </a:endParaRPr>
          </a:p>
        </p:txBody>
      </p:sp>
      <p:sp>
        <p:nvSpPr>
          <p:cNvPr id="3" name="Text Placeholder 2">
            <a:extLst>
              <a:ext uri="{FF2B5EF4-FFF2-40B4-BE49-F238E27FC236}">
                <a16:creationId xmlns:a16="http://schemas.microsoft.com/office/drawing/2014/main" id="{653F6FA6-5CF9-7B88-17CD-015C9D43C194}"/>
              </a:ext>
            </a:extLst>
          </p:cNvPr>
          <p:cNvSpPr>
            <a:spLocks noGrp="1"/>
          </p:cNvSpPr>
          <p:nvPr>
            <p:ph type="body" idx="1"/>
          </p:nvPr>
        </p:nvSpPr>
        <p:spPr>
          <a:xfrm>
            <a:off x="1527131" y="3759407"/>
            <a:ext cx="21971000" cy="8256012"/>
          </a:xfrm>
        </p:spPr>
        <p:txBody>
          <a:bodyPr/>
          <a:lstStyle/>
          <a:p>
            <a:r>
              <a:rPr lang="en-US" b="0" i="0" dirty="0">
                <a:solidFill>
                  <a:srgbClr val="222832"/>
                </a:solidFill>
                <a:effectLst/>
                <a:highlight>
                  <a:srgbClr val="FFFFFF"/>
                </a:highlight>
                <a:latin typeface="-apple-system"/>
              </a:rPr>
              <a:t>Built-in </a:t>
            </a:r>
            <a:r>
              <a:rPr lang="en-US" dirty="0" err="1">
                <a:effectLst/>
              </a:rPr>
              <a:t>feature_importances</a:t>
            </a:r>
            <a:r>
              <a:rPr lang="en-US" dirty="0">
                <a:effectLst/>
              </a:rPr>
              <a:t>_</a:t>
            </a:r>
            <a:r>
              <a:rPr lang="en-US" b="0" i="0" dirty="0">
                <a:solidFill>
                  <a:srgbClr val="222832"/>
                </a:solidFill>
                <a:effectLst/>
                <a:highlight>
                  <a:srgbClr val="FFFFFF"/>
                </a:highlight>
                <a:latin typeface="-apple-system"/>
              </a:rPr>
              <a:t> attribute.</a:t>
            </a:r>
          </a:p>
          <a:p>
            <a:r>
              <a:rPr lang="en-US" b="0" i="0" dirty="0">
                <a:solidFill>
                  <a:srgbClr val="222832"/>
                </a:solidFill>
                <a:effectLst/>
                <a:highlight>
                  <a:srgbClr val="FFFFFF"/>
                </a:highlight>
                <a:latin typeface="-apple-system"/>
              </a:rPr>
              <a:t>how much this feature is used in each tree of the forest </a:t>
            </a:r>
          </a:p>
          <a:p>
            <a:r>
              <a:rPr lang="en-US" dirty="0">
                <a:solidFill>
                  <a:srgbClr val="222832"/>
                </a:solidFill>
                <a:highlight>
                  <a:srgbClr val="FFFFFF"/>
                </a:highlight>
                <a:latin typeface="-apple-system"/>
              </a:rPr>
              <a:t>Formally, t</a:t>
            </a:r>
            <a:r>
              <a:rPr lang="en-US" b="0" i="0" dirty="0">
                <a:solidFill>
                  <a:srgbClr val="222832"/>
                </a:solidFill>
                <a:effectLst/>
                <a:highlight>
                  <a:srgbClr val="FFFFFF"/>
                </a:highlight>
                <a:latin typeface="-apple-system"/>
              </a:rPr>
              <a:t>he (normalized) total reduction of the criterion brought by that feature</a:t>
            </a:r>
            <a:endParaRPr lang="en-US" dirty="0"/>
          </a:p>
        </p:txBody>
      </p:sp>
    </p:spTree>
    <p:extLst>
      <p:ext uri="{BB962C8B-B14F-4D97-AF65-F5344CB8AC3E}">
        <p14:creationId xmlns:p14="http://schemas.microsoft.com/office/powerpoint/2010/main" val="35363212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73</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Feature Importance</a:t>
            </a:r>
          </a:p>
        </p:txBody>
      </p:sp>
      <p:sp>
        <p:nvSpPr>
          <p:cNvPr id="12" name="Decision Trees">
            <a:extLst>
              <a:ext uri="{FF2B5EF4-FFF2-40B4-BE49-F238E27FC236}">
                <a16:creationId xmlns:a16="http://schemas.microsoft.com/office/drawing/2014/main" id="{41E096F0-AC5D-586A-0A2A-1AD710A646C1}"/>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Permutation</a:t>
            </a:r>
            <a:endParaRPr sz="6000" dirty="0">
              <a:solidFill>
                <a:srgbClr val="004C7F"/>
              </a:solidFill>
            </a:endParaRPr>
          </a:p>
        </p:txBody>
      </p:sp>
      <p:sp>
        <p:nvSpPr>
          <p:cNvPr id="3" name="Text Placeholder 2">
            <a:extLst>
              <a:ext uri="{FF2B5EF4-FFF2-40B4-BE49-F238E27FC236}">
                <a16:creationId xmlns:a16="http://schemas.microsoft.com/office/drawing/2014/main" id="{653F6FA6-5CF9-7B88-17CD-015C9D43C194}"/>
              </a:ext>
            </a:extLst>
          </p:cNvPr>
          <p:cNvSpPr>
            <a:spLocks noGrp="1"/>
          </p:cNvSpPr>
          <p:nvPr>
            <p:ph type="body" idx="1"/>
          </p:nvPr>
        </p:nvSpPr>
        <p:spPr>
          <a:xfrm>
            <a:off x="1527131" y="3759407"/>
            <a:ext cx="21971000" cy="8256012"/>
          </a:xfrm>
        </p:spPr>
        <p:txBody>
          <a:bodyPr>
            <a:normAutofit lnSpcReduction="10000"/>
          </a:bodyPr>
          <a:lstStyle/>
          <a:p>
            <a:r>
              <a:rPr lang="en-US" dirty="0"/>
              <a:t>Can be used for any models</a:t>
            </a:r>
          </a:p>
          <a:p>
            <a:r>
              <a:rPr lang="en-US" dirty="0"/>
              <a:t>Shuffle a feature value and see how the prediction changes</a:t>
            </a:r>
          </a:p>
          <a:p>
            <a:r>
              <a:rPr lang="en-US" dirty="0"/>
              <a:t>Notes:</a:t>
            </a:r>
          </a:p>
          <a:p>
            <a:pPr lvl="1"/>
            <a:r>
              <a:rPr lang="en-US" dirty="0"/>
              <a:t>Unrealistic samples may happen (e.g., # of rooms &lt; # of bedrooms)</a:t>
            </a:r>
          </a:p>
          <a:p>
            <a:pPr lvl="1"/>
            <a:r>
              <a:rPr lang="en-US" dirty="0"/>
              <a:t>Can run multiple times for stability</a:t>
            </a:r>
          </a:p>
          <a:p>
            <a:pPr lvl="1"/>
            <a:r>
              <a:rPr lang="en-US" dirty="0"/>
              <a:t>Train or test data?</a:t>
            </a:r>
          </a:p>
          <a:p>
            <a:pPr lvl="1"/>
            <a:r>
              <a:rPr lang="en-US" dirty="0"/>
              <a:t>Can you drop a feature, train a new model, and compare the results as importance? </a:t>
            </a:r>
          </a:p>
        </p:txBody>
      </p:sp>
    </p:spTree>
    <p:extLst>
      <p:ext uri="{BB962C8B-B14F-4D97-AF65-F5344CB8AC3E}">
        <p14:creationId xmlns:p14="http://schemas.microsoft.com/office/powerpoint/2010/main" val="38697576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74</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Feature Importance</a:t>
            </a:r>
          </a:p>
        </p:txBody>
      </p:sp>
      <p:sp>
        <p:nvSpPr>
          <p:cNvPr id="12" name="Decision Trees">
            <a:extLst>
              <a:ext uri="{FF2B5EF4-FFF2-40B4-BE49-F238E27FC236}">
                <a16:creationId xmlns:a16="http://schemas.microsoft.com/office/drawing/2014/main" id="{41E096F0-AC5D-586A-0A2A-1AD710A646C1}"/>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Self quiz</a:t>
            </a:r>
            <a:endParaRPr sz="6000" dirty="0">
              <a:solidFill>
                <a:srgbClr val="004C7F"/>
              </a:solidFill>
            </a:endParaRPr>
          </a:p>
        </p:txBody>
      </p:sp>
      <p:sp>
        <p:nvSpPr>
          <p:cNvPr id="3" name="Text Placeholder 2">
            <a:extLst>
              <a:ext uri="{FF2B5EF4-FFF2-40B4-BE49-F238E27FC236}">
                <a16:creationId xmlns:a16="http://schemas.microsoft.com/office/drawing/2014/main" id="{653F6FA6-5CF9-7B88-17CD-015C9D43C194}"/>
              </a:ext>
            </a:extLst>
          </p:cNvPr>
          <p:cNvSpPr>
            <a:spLocks noGrp="1"/>
          </p:cNvSpPr>
          <p:nvPr>
            <p:ph type="body" idx="1"/>
          </p:nvPr>
        </p:nvSpPr>
        <p:spPr>
          <a:xfrm>
            <a:off x="1527131" y="3759407"/>
            <a:ext cx="21971000" cy="8256012"/>
          </a:xfrm>
        </p:spPr>
        <p:txBody>
          <a:bodyPr/>
          <a:lstStyle/>
          <a:p>
            <a:pPr marL="0" indent="0" algn="l">
              <a:buNone/>
            </a:pPr>
            <a:r>
              <a:rPr lang="en-US" b="0" i="0" dirty="0">
                <a:solidFill>
                  <a:srgbClr val="222832"/>
                </a:solidFill>
                <a:effectLst/>
                <a:latin typeface="-apple-system"/>
              </a:rPr>
              <a:t>With a same dataset, feature importance might differ if:</a:t>
            </a:r>
          </a:p>
          <a:p>
            <a:pPr marL="609600" lvl="1" indent="0">
              <a:buNone/>
            </a:pPr>
            <a:r>
              <a:rPr lang="en-US" b="0" i="0" dirty="0">
                <a:solidFill>
                  <a:srgbClr val="222832"/>
                </a:solidFill>
                <a:effectLst/>
                <a:latin typeface="-apple-system"/>
              </a:rPr>
              <a:t>a) we use two different models</a:t>
            </a:r>
          </a:p>
          <a:p>
            <a:pPr marL="609600" lvl="1" indent="0">
              <a:buNone/>
            </a:pPr>
            <a:r>
              <a:rPr lang="en-US" b="0" i="0" dirty="0">
                <a:solidFill>
                  <a:srgbClr val="222832"/>
                </a:solidFill>
                <a:effectLst/>
                <a:latin typeface="-apple-system"/>
              </a:rPr>
              <a:t>b) we use two different train/test split with a same model</a:t>
            </a:r>
          </a:p>
          <a:p>
            <a:pPr marL="609600" lvl="1" indent="0">
              <a:buNone/>
            </a:pPr>
            <a:r>
              <a:rPr lang="en-US" b="0" i="0" dirty="0">
                <a:solidFill>
                  <a:srgbClr val="222832"/>
                </a:solidFill>
                <a:effectLst/>
                <a:latin typeface="-apple-system"/>
              </a:rPr>
              <a:t>c) we use a same model with a different set of hyper-parameters</a:t>
            </a:r>
          </a:p>
          <a:p>
            <a:pPr marL="609600" lvl="1" indent="0">
              <a:buNone/>
            </a:pPr>
            <a:r>
              <a:rPr lang="en-US" b="0" i="0" dirty="0">
                <a:solidFill>
                  <a:srgbClr val="222832"/>
                </a:solidFill>
                <a:effectLst/>
                <a:latin typeface="-apple-system"/>
              </a:rPr>
              <a:t>d) we use a same model with the same set of hyper-parameters but a different </a:t>
            </a:r>
            <a:r>
              <a:rPr lang="en-US" b="0" i="0" dirty="0" err="1">
                <a:solidFill>
                  <a:srgbClr val="222832"/>
                </a:solidFill>
                <a:effectLst/>
                <a:latin typeface="-apple-system"/>
              </a:rPr>
              <a:t>random_state</a:t>
            </a:r>
            <a:endParaRPr lang="en-US" b="0" i="0" dirty="0">
              <a:solidFill>
                <a:srgbClr val="222832"/>
              </a:solidFill>
              <a:effectLst/>
              <a:latin typeface="-apple-system"/>
            </a:endParaRPr>
          </a:p>
          <a:p>
            <a:endParaRPr lang="en-US" dirty="0"/>
          </a:p>
        </p:txBody>
      </p:sp>
    </p:spTree>
    <p:extLst>
      <p:ext uri="{BB962C8B-B14F-4D97-AF65-F5344CB8AC3E}">
        <p14:creationId xmlns:p14="http://schemas.microsoft.com/office/powerpoint/2010/main" val="34880909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75</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Feature Importance</a:t>
            </a:r>
          </a:p>
        </p:txBody>
      </p:sp>
      <p:sp>
        <p:nvSpPr>
          <p:cNvPr id="12" name="Decision Trees">
            <a:extLst>
              <a:ext uri="{FF2B5EF4-FFF2-40B4-BE49-F238E27FC236}">
                <a16:creationId xmlns:a16="http://schemas.microsoft.com/office/drawing/2014/main" id="{41E096F0-AC5D-586A-0A2A-1AD710A646C1}"/>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Self quiz</a:t>
            </a:r>
            <a:endParaRPr sz="6000" dirty="0">
              <a:solidFill>
                <a:srgbClr val="004C7F"/>
              </a:solidFill>
            </a:endParaRPr>
          </a:p>
        </p:txBody>
      </p:sp>
      <p:sp>
        <p:nvSpPr>
          <p:cNvPr id="3" name="Text Placeholder 2">
            <a:extLst>
              <a:ext uri="{FF2B5EF4-FFF2-40B4-BE49-F238E27FC236}">
                <a16:creationId xmlns:a16="http://schemas.microsoft.com/office/drawing/2014/main" id="{653F6FA6-5CF9-7B88-17CD-015C9D43C194}"/>
              </a:ext>
            </a:extLst>
          </p:cNvPr>
          <p:cNvSpPr>
            <a:spLocks noGrp="1"/>
          </p:cNvSpPr>
          <p:nvPr>
            <p:ph type="body" idx="1"/>
          </p:nvPr>
        </p:nvSpPr>
        <p:spPr>
          <a:xfrm>
            <a:off x="1527131" y="3759407"/>
            <a:ext cx="21971000" cy="8256012"/>
          </a:xfrm>
        </p:spPr>
        <p:txBody>
          <a:bodyPr/>
          <a:lstStyle/>
          <a:p>
            <a:pPr marL="0" indent="0" algn="l">
              <a:buNone/>
            </a:pPr>
            <a:r>
              <a:rPr lang="en-US" b="0" i="0" dirty="0">
                <a:solidFill>
                  <a:srgbClr val="222832"/>
                </a:solidFill>
                <a:effectLst/>
                <a:latin typeface="-apple-system"/>
              </a:rPr>
              <a:t>In linear model, the feature importance:</a:t>
            </a:r>
          </a:p>
          <a:p>
            <a:pPr lvl="1">
              <a:buFont typeface="Arial" panose="020B0604020202020204" pitchFamily="34" charset="0"/>
              <a:buChar char="•"/>
            </a:pPr>
            <a:r>
              <a:rPr lang="en-US" b="0" i="0" dirty="0">
                <a:solidFill>
                  <a:srgbClr val="222832"/>
                </a:solidFill>
                <a:effectLst/>
                <a:latin typeface="-apple-system"/>
              </a:rPr>
              <a:t>a) might be inferred from the coefficients</a:t>
            </a:r>
          </a:p>
          <a:p>
            <a:pPr lvl="1">
              <a:buFont typeface="Arial" panose="020B0604020202020204" pitchFamily="34" charset="0"/>
              <a:buChar char="•"/>
            </a:pPr>
            <a:r>
              <a:rPr lang="en-US" b="0" i="0" dirty="0">
                <a:solidFill>
                  <a:srgbClr val="222832"/>
                </a:solidFill>
                <a:effectLst/>
                <a:latin typeface="-apple-system"/>
              </a:rPr>
              <a:t>b) might be infer by </a:t>
            </a:r>
            <a:r>
              <a:rPr lang="en-US" b="0" i="0" dirty="0" err="1">
                <a:solidFill>
                  <a:srgbClr val="222832"/>
                </a:solidFill>
                <a:effectLst/>
                <a:latin typeface="-apple-system"/>
              </a:rPr>
              <a:t>importance_permutation</a:t>
            </a:r>
            <a:endParaRPr lang="en-US" b="0" i="0" dirty="0">
              <a:solidFill>
                <a:srgbClr val="222832"/>
              </a:solidFill>
              <a:effectLst/>
              <a:latin typeface="-apple-system"/>
            </a:endParaRPr>
          </a:p>
          <a:p>
            <a:pPr lvl="1">
              <a:buFont typeface="Arial" panose="020B0604020202020204" pitchFamily="34" charset="0"/>
              <a:buChar char="•"/>
            </a:pPr>
            <a:r>
              <a:rPr lang="en-US" dirty="0">
                <a:solidFill>
                  <a:srgbClr val="222832"/>
                </a:solidFill>
                <a:latin typeface="-apple-system"/>
              </a:rPr>
              <a:t>c</a:t>
            </a:r>
            <a:r>
              <a:rPr lang="en-US" b="0" i="0" dirty="0">
                <a:solidFill>
                  <a:srgbClr val="222832"/>
                </a:solidFill>
                <a:effectLst/>
                <a:latin typeface="-apple-system"/>
              </a:rPr>
              <a:t>) should have the same importance from coefficients and </a:t>
            </a:r>
            <a:r>
              <a:rPr lang="en-US" b="0" i="0" dirty="0" err="1">
                <a:solidFill>
                  <a:srgbClr val="222832"/>
                </a:solidFill>
                <a:effectLst/>
                <a:latin typeface="-apple-system"/>
              </a:rPr>
              <a:t>importance_permutation</a:t>
            </a:r>
            <a:endParaRPr lang="en-US" b="0" i="0" dirty="0">
              <a:solidFill>
                <a:srgbClr val="222832"/>
              </a:solidFill>
              <a:effectLst/>
              <a:latin typeface="-apple-system"/>
            </a:endParaRPr>
          </a:p>
          <a:p>
            <a:pPr lvl="1">
              <a:buFont typeface="Arial" panose="020B0604020202020204" pitchFamily="34" charset="0"/>
              <a:buChar char="•"/>
            </a:pPr>
            <a:endParaRPr lang="en-US" b="0" i="0" dirty="0">
              <a:solidFill>
                <a:srgbClr val="222832"/>
              </a:solidFill>
              <a:effectLst/>
              <a:latin typeface="-apple-system"/>
            </a:endParaRPr>
          </a:p>
          <a:p>
            <a:endParaRPr lang="en-US" dirty="0"/>
          </a:p>
        </p:txBody>
      </p:sp>
    </p:spTree>
    <p:extLst>
      <p:ext uri="{BB962C8B-B14F-4D97-AF65-F5344CB8AC3E}">
        <p14:creationId xmlns:p14="http://schemas.microsoft.com/office/powerpoint/2010/main" val="18105674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76</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Feature Importance</a:t>
            </a:r>
          </a:p>
        </p:txBody>
      </p:sp>
      <p:sp>
        <p:nvSpPr>
          <p:cNvPr id="12" name="Decision Trees">
            <a:extLst>
              <a:ext uri="{FF2B5EF4-FFF2-40B4-BE49-F238E27FC236}">
                <a16:creationId xmlns:a16="http://schemas.microsoft.com/office/drawing/2014/main" id="{41E096F0-AC5D-586A-0A2A-1AD710A646C1}"/>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Self quiz</a:t>
            </a:r>
            <a:endParaRPr sz="6000" dirty="0">
              <a:solidFill>
                <a:srgbClr val="004C7F"/>
              </a:solidFill>
            </a:endParaRPr>
          </a:p>
        </p:txBody>
      </p:sp>
      <p:sp>
        <p:nvSpPr>
          <p:cNvPr id="3" name="Text Placeholder 2">
            <a:extLst>
              <a:ext uri="{FF2B5EF4-FFF2-40B4-BE49-F238E27FC236}">
                <a16:creationId xmlns:a16="http://schemas.microsoft.com/office/drawing/2014/main" id="{653F6FA6-5CF9-7B88-17CD-015C9D43C194}"/>
              </a:ext>
            </a:extLst>
          </p:cNvPr>
          <p:cNvSpPr>
            <a:spLocks noGrp="1"/>
          </p:cNvSpPr>
          <p:nvPr>
            <p:ph type="body" idx="1"/>
          </p:nvPr>
        </p:nvSpPr>
        <p:spPr>
          <a:xfrm>
            <a:off x="1527131" y="3759407"/>
            <a:ext cx="21971000" cy="8256012"/>
          </a:xfrm>
        </p:spPr>
        <p:txBody>
          <a:bodyPr/>
          <a:lstStyle/>
          <a:p>
            <a:pPr marL="0" indent="0" algn="l">
              <a:buNone/>
            </a:pPr>
            <a:r>
              <a:rPr lang="en-US" b="0" i="0" dirty="0">
                <a:solidFill>
                  <a:srgbClr val="222832"/>
                </a:solidFill>
                <a:effectLst/>
                <a:latin typeface="-apple-system"/>
              </a:rPr>
              <a:t>If two feature are the same (thus perfectly correlated)</a:t>
            </a:r>
          </a:p>
          <a:p>
            <a:pPr lvl="1">
              <a:buFont typeface="Arial" panose="020B0604020202020204" pitchFamily="34" charset="0"/>
              <a:buChar char="•"/>
            </a:pPr>
            <a:r>
              <a:rPr lang="en-US" b="0" i="0" dirty="0">
                <a:solidFill>
                  <a:srgbClr val="222832"/>
                </a:solidFill>
                <a:effectLst/>
                <a:latin typeface="-apple-system"/>
              </a:rPr>
              <a:t>a) their feature importance will be the same</a:t>
            </a:r>
          </a:p>
          <a:p>
            <a:pPr lvl="1">
              <a:buFont typeface="Arial" panose="020B0604020202020204" pitchFamily="34" charset="0"/>
              <a:buChar char="•"/>
            </a:pPr>
            <a:r>
              <a:rPr lang="en-US" b="0" i="0" dirty="0">
                <a:solidFill>
                  <a:srgbClr val="222832"/>
                </a:solidFill>
                <a:effectLst/>
                <a:latin typeface="-apple-system"/>
              </a:rPr>
              <a:t>b) their feature importance will be divided by 2</a:t>
            </a:r>
          </a:p>
          <a:p>
            <a:pPr lvl="1">
              <a:buFont typeface="Arial" panose="020B0604020202020204" pitchFamily="34" charset="0"/>
              <a:buChar char="•"/>
            </a:pPr>
            <a:r>
              <a:rPr lang="en-US" b="0" i="0" dirty="0">
                <a:solidFill>
                  <a:srgbClr val="222832"/>
                </a:solidFill>
                <a:effectLst/>
                <a:latin typeface="-apple-system"/>
              </a:rPr>
              <a:t>c) only one will receive all the feature importance, the second one will be 0</a:t>
            </a:r>
          </a:p>
          <a:p>
            <a:pPr lvl="1">
              <a:buFont typeface="Arial" panose="020B0604020202020204" pitchFamily="34" charset="0"/>
              <a:buChar char="•"/>
            </a:pPr>
            <a:r>
              <a:rPr lang="en-US" b="0" i="0" dirty="0">
                <a:solidFill>
                  <a:srgbClr val="222832"/>
                </a:solidFill>
                <a:effectLst/>
                <a:latin typeface="-apple-system"/>
              </a:rPr>
              <a:t>d) it depends</a:t>
            </a:r>
          </a:p>
          <a:p>
            <a:pPr lvl="1">
              <a:buFont typeface="Arial" panose="020B0604020202020204" pitchFamily="34" charset="0"/>
              <a:buChar char="•"/>
            </a:pPr>
            <a:endParaRPr lang="en-US" b="0" i="0" dirty="0">
              <a:solidFill>
                <a:srgbClr val="222832"/>
              </a:solidFill>
              <a:effectLst/>
              <a:latin typeface="-apple-system"/>
            </a:endParaRPr>
          </a:p>
          <a:p>
            <a:endParaRPr lang="en-US" dirty="0"/>
          </a:p>
        </p:txBody>
      </p:sp>
    </p:spTree>
    <p:extLst>
      <p:ext uri="{BB962C8B-B14F-4D97-AF65-F5344CB8AC3E}">
        <p14:creationId xmlns:p14="http://schemas.microsoft.com/office/powerpoint/2010/main" val="11822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77</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Feature Importance</a:t>
            </a:r>
          </a:p>
        </p:txBody>
      </p:sp>
      <p:sp>
        <p:nvSpPr>
          <p:cNvPr id="12" name="Decision Trees">
            <a:extLst>
              <a:ext uri="{FF2B5EF4-FFF2-40B4-BE49-F238E27FC236}">
                <a16:creationId xmlns:a16="http://schemas.microsoft.com/office/drawing/2014/main" id="{41E096F0-AC5D-586A-0A2A-1AD710A646C1}"/>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Self quiz</a:t>
            </a:r>
            <a:endParaRPr sz="6000" dirty="0">
              <a:solidFill>
                <a:srgbClr val="004C7F"/>
              </a:solidFill>
            </a:endParaRPr>
          </a:p>
        </p:txBody>
      </p:sp>
      <p:sp>
        <p:nvSpPr>
          <p:cNvPr id="3" name="Text Placeholder 2">
            <a:extLst>
              <a:ext uri="{FF2B5EF4-FFF2-40B4-BE49-F238E27FC236}">
                <a16:creationId xmlns:a16="http://schemas.microsoft.com/office/drawing/2014/main" id="{653F6FA6-5CF9-7B88-17CD-015C9D43C194}"/>
              </a:ext>
            </a:extLst>
          </p:cNvPr>
          <p:cNvSpPr>
            <a:spLocks noGrp="1"/>
          </p:cNvSpPr>
          <p:nvPr>
            <p:ph type="body" idx="1"/>
          </p:nvPr>
        </p:nvSpPr>
        <p:spPr>
          <a:xfrm>
            <a:off x="1527131" y="3759407"/>
            <a:ext cx="21971000" cy="8256012"/>
          </a:xfrm>
        </p:spPr>
        <p:txBody>
          <a:bodyPr/>
          <a:lstStyle/>
          <a:p>
            <a:pPr marL="0" indent="0" algn="l">
              <a:buNone/>
            </a:pPr>
            <a:r>
              <a:rPr lang="en-US" b="0" i="0" dirty="0">
                <a:solidFill>
                  <a:srgbClr val="222832"/>
                </a:solidFill>
                <a:effectLst/>
                <a:latin typeface="-apple-system"/>
              </a:rPr>
              <a:t>To evaluate the feature importance for a specific model, one could:</a:t>
            </a:r>
          </a:p>
          <a:p>
            <a:pPr lvl="1">
              <a:buFont typeface="Arial" panose="020B0604020202020204" pitchFamily="34" charset="0"/>
              <a:buChar char="•"/>
            </a:pPr>
            <a:r>
              <a:rPr lang="en-US" b="0" i="0" dirty="0">
                <a:solidFill>
                  <a:srgbClr val="222832"/>
                </a:solidFill>
                <a:effectLst/>
                <a:latin typeface="-apple-system"/>
              </a:rPr>
              <a:t>a) drop a column and compare the score</a:t>
            </a:r>
          </a:p>
          <a:p>
            <a:pPr lvl="1">
              <a:buFont typeface="Arial" panose="020B0604020202020204" pitchFamily="34" charset="0"/>
              <a:buChar char="•"/>
            </a:pPr>
            <a:r>
              <a:rPr lang="en-US" b="0" i="0" dirty="0">
                <a:solidFill>
                  <a:srgbClr val="222832"/>
                </a:solidFill>
                <a:effectLst/>
                <a:latin typeface="-apple-system"/>
              </a:rPr>
              <a:t>b) shuffle a column and compare the score</a:t>
            </a:r>
          </a:p>
          <a:p>
            <a:pPr lvl="1">
              <a:buFont typeface="Arial" panose="020B0604020202020204" pitchFamily="34" charset="0"/>
              <a:buChar char="•"/>
            </a:pPr>
            <a:r>
              <a:rPr lang="en-US" b="0" i="0" dirty="0">
                <a:solidFill>
                  <a:srgbClr val="222832"/>
                </a:solidFill>
                <a:effectLst/>
                <a:latin typeface="-apple-system"/>
              </a:rPr>
              <a:t>c) put all column to 0 and compare the score</a:t>
            </a:r>
          </a:p>
          <a:p>
            <a:pPr lvl="1">
              <a:buFont typeface="Arial" panose="020B0604020202020204" pitchFamily="34" charset="0"/>
              <a:buChar char="•"/>
            </a:pPr>
            <a:r>
              <a:rPr lang="en-US" b="0" i="0" dirty="0">
                <a:solidFill>
                  <a:srgbClr val="222832"/>
                </a:solidFill>
                <a:effectLst/>
                <a:latin typeface="-apple-system"/>
              </a:rPr>
              <a:t>d) change a column value to random number and compare the score</a:t>
            </a:r>
          </a:p>
          <a:p>
            <a:pPr lvl="1">
              <a:buFont typeface="Arial" panose="020B0604020202020204" pitchFamily="34" charset="0"/>
              <a:buChar char="•"/>
            </a:pPr>
            <a:endParaRPr lang="en-US" b="0" i="0" dirty="0">
              <a:solidFill>
                <a:srgbClr val="222832"/>
              </a:solidFill>
              <a:effectLst/>
              <a:latin typeface="-apple-system"/>
            </a:endParaRPr>
          </a:p>
          <a:p>
            <a:endParaRPr lang="en-US" dirty="0"/>
          </a:p>
        </p:txBody>
      </p:sp>
    </p:spTree>
    <p:extLst>
      <p:ext uri="{BB962C8B-B14F-4D97-AF65-F5344CB8AC3E}">
        <p14:creationId xmlns:p14="http://schemas.microsoft.com/office/powerpoint/2010/main" val="29994696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5">
            <a:extLst>
              <a:ext uri="{FF2B5EF4-FFF2-40B4-BE49-F238E27FC236}">
                <a16:creationId xmlns:a16="http://schemas.microsoft.com/office/drawing/2014/main" id="{BE2BD981-2FA4-F702-2751-3209523DF7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78</a:t>
            </a:fld>
            <a:endParaRPr lang="en" dirty="0">
              <a:solidFill>
                <a:srgbClr val="004C7F"/>
              </a:solidFill>
              <a:latin typeface="Lato"/>
              <a:ea typeface="Lato"/>
              <a:cs typeface="Lato"/>
              <a:sym typeface="Lato"/>
            </a:endParaRPr>
          </a:p>
        </p:txBody>
      </p:sp>
      <p:sp>
        <p:nvSpPr>
          <p:cNvPr id="5" name="Decision Trees">
            <a:extLst>
              <a:ext uri="{FF2B5EF4-FFF2-40B4-BE49-F238E27FC236}">
                <a16:creationId xmlns:a16="http://schemas.microsoft.com/office/drawing/2014/main" id="{C6A9382E-C3E5-ACFD-D50C-80C3D4C77213}"/>
              </a:ext>
            </a:extLst>
          </p:cNvPr>
          <p:cNvSpPr txBox="1"/>
          <p:nvPr/>
        </p:nvSpPr>
        <p:spPr>
          <a:xfrm>
            <a:off x="301068" y="310906"/>
            <a:ext cx="9192979" cy="115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Feature Importance</a:t>
            </a:r>
          </a:p>
        </p:txBody>
      </p:sp>
      <p:sp>
        <p:nvSpPr>
          <p:cNvPr id="12" name="Decision Trees">
            <a:extLst>
              <a:ext uri="{FF2B5EF4-FFF2-40B4-BE49-F238E27FC236}">
                <a16:creationId xmlns:a16="http://schemas.microsoft.com/office/drawing/2014/main" id="{41E096F0-AC5D-586A-0A2A-1AD710A646C1}"/>
              </a:ext>
            </a:extLst>
          </p:cNvPr>
          <p:cNvSpPr txBox="1"/>
          <p:nvPr/>
        </p:nvSpPr>
        <p:spPr>
          <a:xfrm>
            <a:off x="301068" y="1274517"/>
            <a:ext cx="9192979"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lang="en-US" sz="6000" dirty="0">
                <a:solidFill>
                  <a:srgbClr val="004C7F"/>
                </a:solidFill>
              </a:rPr>
              <a:t>Notes</a:t>
            </a:r>
            <a:endParaRPr sz="6000" dirty="0">
              <a:solidFill>
                <a:srgbClr val="004C7F"/>
              </a:solidFill>
            </a:endParaRPr>
          </a:p>
        </p:txBody>
      </p:sp>
      <p:sp>
        <p:nvSpPr>
          <p:cNvPr id="3" name="Text Placeholder 2">
            <a:extLst>
              <a:ext uri="{FF2B5EF4-FFF2-40B4-BE49-F238E27FC236}">
                <a16:creationId xmlns:a16="http://schemas.microsoft.com/office/drawing/2014/main" id="{653F6FA6-5CF9-7B88-17CD-015C9D43C194}"/>
              </a:ext>
            </a:extLst>
          </p:cNvPr>
          <p:cNvSpPr>
            <a:spLocks noGrp="1"/>
          </p:cNvSpPr>
          <p:nvPr>
            <p:ph type="body" idx="1"/>
          </p:nvPr>
        </p:nvSpPr>
        <p:spPr>
          <a:xfrm>
            <a:off x="1527131" y="3759407"/>
            <a:ext cx="21971000" cy="8256012"/>
          </a:xfrm>
        </p:spPr>
        <p:txBody>
          <a:bodyPr/>
          <a:lstStyle/>
          <a:p>
            <a:r>
              <a:rPr lang="en-US" b="0" i="0" dirty="0">
                <a:solidFill>
                  <a:srgbClr val="222832"/>
                </a:solidFill>
                <a:effectLst/>
                <a:latin typeface="-apple-system"/>
              </a:rPr>
              <a:t>Feature importance is for a given fitted model (including hyperparameters, data split), it is related to the data, but not necessarily reflect all information in the data</a:t>
            </a:r>
          </a:p>
          <a:p>
            <a:r>
              <a:rPr lang="en-US" dirty="0">
                <a:solidFill>
                  <a:srgbClr val="222832"/>
                </a:solidFill>
                <a:latin typeface="-apple-system"/>
              </a:rPr>
              <a:t>Different models can give you different feature importance.</a:t>
            </a:r>
          </a:p>
          <a:p>
            <a:r>
              <a:rPr lang="en-US" dirty="0">
                <a:solidFill>
                  <a:srgbClr val="222832"/>
                </a:solidFill>
                <a:latin typeface="-apple-system"/>
              </a:rPr>
              <a:t>Every model has its assumptions and limitations. Understand them and use with care.</a:t>
            </a:r>
            <a:endParaRPr lang="en-US" b="0" i="0" dirty="0">
              <a:solidFill>
                <a:srgbClr val="222832"/>
              </a:solidFill>
              <a:effectLst/>
              <a:latin typeface="-apple-system"/>
            </a:endParaRPr>
          </a:p>
          <a:p>
            <a:r>
              <a:rPr lang="en-US" b="0" i="0" dirty="0">
                <a:solidFill>
                  <a:srgbClr val="222832"/>
                </a:solidFill>
                <a:effectLst/>
                <a:latin typeface="-apple-system"/>
              </a:rPr>
              <a:t>Check with domain </a:t>
            </a:r>
            <a:r>
              <a:rPr lang="en-US" b="0" i="0">
                <a:solidFill>
                  <a:srgbClr val="222832"/>
                </a:solidFill>
                <a:effectLst/>
                <a:latin typeface="-apple-system"/>
              </a:rPr>
              <a:t>knowledge and/or </a:t>
            </a:r>
            <a:r>
              <a:rPr lang="en-US" b="0" i="0" dirty="0">
                <a:solidFill>
                  <a:srgbClr val="222832"/>
                </a:solidFill>
                <a:effectLst/>
                <a:latin typeface="-apple-system"/>
              </a:rPr>
              <a:t>common sense</a:t>
            </a:r>
          </a:p>
          <a:p>
            <a:pPr lvl="1">
              <a:buFont typeface="Arial" panose="020B0604020202020204" pitchFamily="34" charset="0"/>
              <a:buChar char="•"/>
            </a:pPr>
            <a:endParaRPr lang="en-US" b="0" i="0" dirty="0">
              <a:solidFill>
                <a:srgbClr val="222832"/>
              </a:solidFill>
              <a:effectLst/>
              <a:latin typeface="-apple-system"/>
            </a:endParaRPr>
          </a:p>
          <a:p>
            <a:endParaRPr lang="en-US" dirty="0"/>
          </a:p>
        </p:txBody>
      </p:sp>
    </p:spTree>
    <p:extLst>
      <p:ext uri="{BB962C8B-B14F-4D97-AF65-F5344CB8AC3E}">
        <p14:creationId xmlns:p14="http://schemas.microsoft.com/office/powerpoint/2010/main" val="11838584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 name="Three classifiers! That’s a lot."/>
          <p:cNvSpPr txBox="1"/>
          <p:nvPr/>
        </p:nvSpPr>
        <p:spPr>
          <a:xfrm>
            <a:off x="3716932" y="5797076"/>
            <a:ext cx="16950153" cy="1164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900" b="1">
                <a:solidFill>
                  <a:srgbClr val="000000"/>
                </a:solidFill>
              </a:defRPr>
            </a:lvl1pPr>
          </a:lstStyle>
          <a:p>
            <a:r>
              <a:rPr lang="en-US" dirty="0"/>
              <a:t>Five</a:t>
            </a:r>
            <a:r>
              <a:rPr dirty="0"/>
              <a:t> classifiers</a:t>
            </a:r>
            <a:r>
              <a:rPr lang="en-US" dirty="0"/>
              <a:t> and feature importance</a:t>
            </a:r>
            <a:r>
              <a:rPr dirty="0"/>
              <a:t>! </a:t>
            </a:r>
          </a:p>
        </p:txBody>
      </p:sp>
      <p:sp>
        <p:nvSpPr>
          <p:cNvPr id="1833" name="Let’s get to the long lab!"/>
          <p:cNvSpPr txBox="1"/>
          <p:nvPr/>
        </p:nvSpPr>
        <p:spPr>
          <a:xfrm>
            <a:off x="9139081" y="7029388"/>
            <a:ext cx="6105839" cy="887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100" b="1">
                <a:solidFill>
                  <a:srgbClr val="000000"/>
                </a:solidFill>
              </a:defRPr>
            </a:pPr>
            <a:r>
              <a:rPr dirty="0"/>
              <a:t>Let’s get to the lab!</a:t>
            </a:r>
          </a:p>
        </p:txBody>
      </p:sp>
      <p:sp>
        <p:nvSpPr>
          <p:cNvPr id="3" name="Google Shape;403;p55">
            <a:extLst>
              <a:ext uri="{FF2B5EF4-FFF2-40B4-BE49-F238E27FC236}">
                <a16:creationId xmlns:a16="http://schemas.microsoft.com/office/drawing/2014/main" id="{038450E9-F680-B730-FCDD-F67D7F742093}"/>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79</a:t>
            </a:fld>
            <a:endParaRPr lang="en" dirty="0">
              <a:solidFill>
                <a:srgbClr val="004C7F"/>
              </a:solidFill>
              <a:latin typeface="Lato"/>
              <a:ea typeface="Lato"/>
              <a:cs typeface="Lato"/>
              <a:sym typeface="Lato"/>
            </a:endParaRPr>
          </a:p>
        </p:txBody>
      </p:sp>
    </p:spTree>
    <p:extLst>
      <p:ext uri="{BB962C8B-B14F-4D97-AF65-F5344CB8AC3E}">
        <p14:creationId xmlns:p14="http://schemas.microsoft.com/office/powerpoint/2010/main" val="11832205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 grpId="0" animBg="1" advAuto="0"/>
      <p:bldP spid="1833"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671218" y="4798417"/>
            <a:ext cx="6459136" cy="4119312"/>
          </a:xfrm>
          <a:prstGeom prst="rect">
            <a:avLst/>
          </a:prstGeom>
          <a:ln w="12700">
            <a:miter lim="400000"/>
          </a:ln>
        </p:spPr>
      </p:pic>
      <p:sp>
        <p:nvSpPr>
          <p:cNvPr id="236" name="Can I afford it?"/>
          <p:cNvSpPr/>
          <p:nvPr/>
        </p:nvSpPr>
        <p:spPr>
          <a:xfrm>
            <a:off x="12735581" y="4846533"/>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Can I afford it?</a:t>
            </a:r>
          </a:p>
        </p:txBody>
      </p:sp>
      <p:sp>
        <p:nvSpPr>
          <p:cNvPr id="237" name="Is it comfortable?"/>
          <p:cNvSpPr/>
          <p:nvPr/>
        </p:nvSpPr>
        <p:spPr>
          <a:xfrm>
            <a:off x="12735581" y="7687636"/>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Is it comfortable?</a:t>
            </a:r>
          </a:p>
        </p:txBody>
      </p:sp>
      <p:sp>
        <p:nvSpPr>
          <p:cNvPr id="2" name="Google Shape;403;p55">
            <a:extLst>
              <a:ext uri="{FF2B5EF4-FFF2-40B4-BE49-F238E27FC236}">
                <a16:creationId xmlns:a16="http://schemas.microsoft.com/office/drawing/2014/main" id="{EB8A7775-1EE9-8BBD-52D0-7501257DCD2C}"/>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8</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56704B90-7170-0614-FCC8-DD95C4604F73}"/>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671218" y="4798417"/>
            <a:ext cx="6459136" cy="4119312"/>
          </a:xfrm>
          <a:prstGeom prst="rect">
            <a:avLst/>
          </a:prstGeom>
          <a:ln w="12700">
            <a:miter lim="400000"/>
          </a:ln>
        </p:spPr>
      </p:pic>
      <p:sp>
        <p:nvSpPr>
          <p:cNvPr id="244" name="Can I afford it?"/>
          <p:cNvSpPr/>
          <p:nvPr/>
        </p:nvSpPr>
        <p:spPr>
          <a:xfrm>
            <a:off x="12941861" y="3431966"/>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Can I afford it?</a:t>
            </a:r>
          </a:p>
        </p:txBody>
      </p:sp>
      <p:sp>
        <p:nvSpPr>
          <p:cNvPr id="245" name="Is it comfortable?"/>
          <p:cNvSpPr/>
          <p:nvPr/>
        </p:nvSpPr>
        <p:spPr>
          <a:xfrm>
            <a:off x="12941860" y="6222999"/>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Is it comfortable?</a:t>
            </a:r>
          </a:p>
        </p:txBody>
      </p:sp>
      <p:sp>
        <p:nvSpPr>
          <p:cNvPr id="246" name="Is it fashionable?"/>
          <p:cNvSpPr/>
          <p:nvPr/>
        </p:nvSpPr>
        <p:spPr>
          <a:xfrm>
            <a:off x="12941860" y="9014033"/>
            <a:ext cx="8714521" cy="1270001"/>
          </a:xfrm>
          <a:prstGeom prst="roundRect">
            <a:avLst>
              <a:gd name="adj" fmla="val 15000"/>
            </a:avLst>
          </a:prstGeom>
          <a:solidFill>
            <a:srgbClr val="F4F3F5"/>
          </a:solidFill>
          <a:ln w="76200">
            <a:solidFill>
              <a:srgbClr val="D5D5D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Is it fashionable?</a:t>
            </a:r>
          </a:p>
        </p:txBody>
      </p:sp>
      <p:sp>
        <p:nvSpPr>
          <p:cNvPr id="2" name="Google Shape;403;p55">
            <a:extLst>
              <a:ext uri="{FF2B5EF4-FFF2-40B4-BE49-F238E27FC236}">
                <a16:creationId xmlns:a16="http://schemas.microsoft.com/office/drawing/2014/main" id="{DDC3F5A4-5137-15D4-5537-1B6C01137092}"/>
              </a:ext>
            </a:extLst>
          </p:cNvPr>
          <p:cNvSpPr txBox="1">
            <a:spLocks/>
          </p:cNvSpPr>
          <p:nvPr/>
        </p:nvSpPr>
        <p:spPr>
          <a:xfrm>
            <a:off x="22766436" y="12666269"/>
            <a:ext cx="1463391" cy="1049600"/>
          </a:xfrm>
          <a:prstGeom prst="rect">
            <a:avLst/>
          </a:prstGeom>
        </p:spPr>
        <p:txBody>
          <a:bodyPr spcFirstLastPara="1" vert="horz" wrap="square" lIns="243800" tIns="243800" rIns="243800" bIns="243800" rtlCol="0" anchor="ctr"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lgn="r"/>
            <a:fld id="{00000000-1234-1234-1234-123412341234}" type="slidenum">
              <a:rPr lang="en" smtClean="0">
                <a:solidFill>
                  <a:srgbClr val="004C7F"/>
                </a:solidFill>
                <a:latin typeface="Lato"/>
                <a:ea typeface="Lato"/>
                <a:cs typeface="Lato"/>
                <a:sym typeface="Lato"/>
              </a:rPr>
              <a:pPr algn="r"/>
              <a:t>9</a:t>
            </a:fld>
            <a:endParaRPr lang="en" dirty="0">
              <a:solidFill>
                <a:srgbClr val="004C7F"/>
              </a:solidFill>
              <a:latin typeface="Lato"/>
              <a:ea typeface="Lato"/>
              <a:cs typeface="Lato"/>
              <a:sym typeface="Lato"/>
            </a:endParaRPr>
          </a:p>
        </p:txBody>
      </p:sp>
      <p:sp>
        <p:nvSpPr>
          <p:cNvPr id="3" name="Decision Trees">
            <a:extLst>
              <a:ext uri="{FF2B5EF4-FFF2-40B4-BE49-F238E27FC236}">
                <a16:creationId xmlns:a16="http://schemas.microsoft.com/office/drawing/2014/main" id="{F091F87C-D7FD-9919-7101-896A622773C8}"/>
              </a:ext>
            </a:extLst>
          </p:cNvPr>
          <p:cNvSpPr txBox="1"/>
          <p:nvPr/>
        </p:nvSpPr>
        <p:spPr>
          <a:xfrm>
            <a:off x="301070" y="310906"/>
            <a:ext cx="5850348" cy="115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2413955">
              <a:defRPr sz="4455" b="1" spc="-89">
                <a:solidFill>
                  <a:schemeClr val="accent2">
                    <a:hueOff val="192982"/>
                    <a:satOff val="17755"/>
                    <a:lumOff val="-28483"/>
                  </a:schemeClr>
                </a:solidFill>
              </a:defRPr>
            </a:lvl1pPr>
          </a:lstStyle>
          <a:p>
            <a:r>
              <a:rPr sz="6000" dirty="0">
                <a:solidFill>
                  <a:srgbClr val="004C7F"/>
                </a:solidFill>
              </a:rPr>
              <a:t>Decision Trees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1891</TotalTime>
  <Words>3298</Words>
  <Application>Microsoft Macintosh PowerPoint</Application>
  <PresentationFormat>Custom</PresentationFormat>
  <Paragraphs>696</Paragraphs>
  <Slides>79</Slides>
  <Notes>58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-apple-system</vt:lpstr>
      <vt:lpstr>Arial</vt:lpstr>
      <vt:lpstr>Cambria Math</vt:lpstr>
      <vt:lpstr>Comic Sans MS</vt:lpstr>
      <vt:lpstr>Helvetica Neue</vt:lpstr>
      <vt:lpstr>Helvetica Neue Light</vt:lpstr>
      <vt:lpstr>Helvetica Neue Medium</vt:lpstr>
      <vt:lpstr>Lato</vt:lpstr>
      <vt:lpstr>21_BasicWhite</vt:lpstr>
      <vt:lpstr>AIBridge</vt:lpstr>
      <vt:lpstr>Classification!</vt:lpstr>
      <vt:lpstr>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AIBridge</dc:title>
  <cp:lastModifiedBy>Xin Liu</cp:lastModifiedBy>
  <cp:revision>17</cp:revision>
  <dcterms:modified xsi:type="dcterms:W3CDTF">2024-06-18T16:04:30Z</dcterms:modified>
</cp:coreProperties>
</file>